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INPUT</c:v>
                </c:pt>
                <c:pt idx="1">
                  <c:v>OUTPUT</c:v>
                </c:pt>
                <c:pt idx="2">
                  <c:v>FLUENCY</c:v>
                </c:pt>
                <c:pt idx="3">
                  <c:v>LANGUAGE FOCUS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95400"/>
            <a:ext cx="5723468" cy="2327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Four Components of a Good Language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Dr. Jan Dormer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Messiah College</a:t>
            </a:r>
          </a:p>
          <a:p>
            <a:r>
              <a:rPr lang="en-US" sz="3200" b="1" smtClean="0">
                <a:solidFill>
                  <a:schemeClr val="accent2"/>
                </a:solidFill>
              </a:rPr>
              <a:t>jdormer@messiah.edu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57716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9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INPUT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800" i="1" dirty="0" smtClean="0">
                <a:solidFill>
                  <a:schemeClr val="accent2"/>
                </a:solidFill>
              </a:rPr>
              <a:t>Students </a:t>
            </a:r>
            <a:r>
              <a:rPr lang="en-US" sz="2800" b="1" i="1" dirty="0" smtClean="0">
                <a:solidFill>
                  <a:schemeClr val="accent2"/>
                </a:solidFill>
              </a:rPr>
              <a:t>read </a:t>
            </a:r>
            <a:r>
              <a:rPr lang="en-US" sz="2800" i="1" dirty="0" smtClean="0">
                <a:solidFill>
                  <a:schemeClr val="accent2"/>
                </a:solidFill>
              </a:rPr>
              <a:t>and </a:t>
            </a:r>
            <a:r>
              <a:rPr lang="en-US" sz="2800" b="1" i="1" dirty="0" smtClean="0">
                <a:solidFill>
                  <a:schemeClr val="accent2"/>
                </a:solidFill>
              </a:rPr>
              <a:t>listen.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45045" cy="37418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Comprehensible: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Meaningful: interesting </a:t>
            </a:r>
            <a:r>
              <a:rPr lang="en-US" dirty="0" smtClean="0"/>
              <a:t>and </a:t>
            </a:r>
            <a:r>
              <a:rPr lang="en-US" dirty="0" smtClean="0"/>
              <a:t>motivating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Authentic: real communication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4. 5</a:t>
            </a:r>
            <a:r>
              <a:rPr lang="en-US" dirty="0" smtClean="0"/>
              <a:t>% new </a:t>
            </a:r>
            <a:r>
              <a:rPr lang="en-US" dirty="0" smtClean="0"/>
              <a:t>words and structures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6"/>
          <a:stretch/>
        </p:blipFill>
        <p:spPr>
          <a:xfrm rot="16200000">
            <a:off x="5065366" y="3469035"/>
            <a:ext cx="3661469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4114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OUTPUT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800" i="1" dirty="0" smtClean="0">
                <a:solidFill>
                  <a:schemeClr val="accent2"/>
                </a:solidFill>
              </a:rPr>
              <a:t>Students </a:t>
            </a:r>
            <a:r>
              <a:rPr lang="en-US" sz="2800" b="1" i="1" dirty="0" smtClean="0">
                <a:solidFill>
                  <a:schemeClr val="accent2"/>
                </a:solidFill>
              </a:rPr>
              <a:t>speak </a:t>
            </a:r>
            <a:r>
              <a:rPr lang="en-US" sz="2800" i="1" dirty="0" smtClean="0">
                <a:solidFill>
                  <a:schemeClr val="accent2"/>
                </a:solidFill>
              </a:rPr>
              <a:t>and </a:t>
            </a:r>
            <a:r>
              <a:rPr lang="en-US" sz="2800" b="1" i="1" dirty="0" smtClean="0">
                <a:solidFill>
                  <a:schemeClr val="accent2"/>
                </a:solidFill>
              </a:rPr>
              <a:t>write.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1"/>
            <a:ext cx="6821245" cy="36656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Appropriate expectations: length, accuracy, discourse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Low </a:t>
            </a:r>
            <a:r>
              <a:rPr lang="en-US" dirty="0" smtClean="0"/>
              <a:t>affective </a:t>
            </a:r>
            <a:r>
              <a:rPr lang="en-US" dirty="0" smtClean="0"/>
              <a:t>filter: pairs </a:t>
            </a:r>
            <a:r>
              <a:rPr lang="en-US" dirty="0" smtClean="0"/>
              <a:t>and groups; </a:t>
            </a:r>
          </a:p>
          <a:p>
            <a:pPr marL="0" indent="0">
              <a:buNone/>
            </a:pPr>
            <a:r>
              <a:rPr lang="en-US" dirty="0" smtClean="0"/>
              <a:t>group to individual </a:t>
            </a:r>
            <a:r>
              <a:rPr lang="en-US" dirty="0" smtClean="0"/>
              <a:t>response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/>
              <a:t>Authentic: fostering real communication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4. 5</a:t>
            </a:r>
            <a:r>
              <a:rPr lang="en-US" dirty="0" smtClean="0"/>
              <a:t>% new </a:t>
            </a:r>
            <a:r>
              <a:rPr lang="en-US" dirty="0" smtClean="0"/>
              <a:t>words and structures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32112" r="34285"/>
          <a:stretch/>
        </p:blipFill>
        <p:spPr>
          <a:xfrm>
            <a:off x="6393543" y="4130443"/>
            <a:ext cx="2598060" cy="270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6755" r="18653" b="14797"/>
          <a:stretch/>
        </p:blipFill>
        <p:spPr>
          <a:xfrm>
            <a:off x="381000" y="4584256"/>
            <a:ext cx="3276600" cy="22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FLUENCY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accent2"/>
                </a:solidFill>
              </a:rPr>
              <a:t>Students develop ease in speaking, listening, reading and writing, with </a:t>
            </a:r>
            <a:r>
              <a:rPr lang="en-US" sz="3100" b="1" i="1" dirty="0" smtClean="0">
                <a:solidFill>
                  <a:schemeClr val="accent2"/>
                </a:solidFill>
              </a:rPr>
              <a:t>known </a:t>
            </a:r>
            <a:r>
              <a:rPr lang="en-US" sz="3100" i="1" dirty="0" smtClean="0">
                <a:solidFill>
                  <a:schemeClr val="accent2"/>
                </a:solidFill>
              </a:rPr>
              <a:t>words</a:t>
            </a:r>
            <a:r>
              <a:rPr lang="en-US" sz="3100" b="1" i="1" dirty="0" smtClean="0">
                <a:solidFill>
                  <a:schemeClr val="accent2"/>
                </a:solidFill>
              </a:rPr>
              <a:t>.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6745045" cy="33608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Repetition </a:t>
            </a:r>
            <a:r>
              <a:rPr lang="en-US" dirty="0" smtClean="0"/>
              <a:t>that is </a:t>
            </a:r>
            <a:r>
              <a:rPr lang="en-US" b="1" dirty="0" smtClean="0"/>
              <a:t>meaningful.</a:t>
            </a:r>
          </a:p>
          <a:p>
            <a:pPr marL="0" indent="0">
              <a:buNone/>
            </a:pPr>
            <a:r>
              <a:rPr lang="en-US" dirty="0" smtClean="0"/>
              <a:t>2. 0</a:t>
            </a:r>
            <a:r>
              <a:rPr lang="en-US" dirty="0" smtClean="0"/>
              <a:t>% new words.</a:t>
            </a:r>
          </a:p>
          <a:p>
            <a:pPr marL="0" indent="0">
              <a:buNone/>
            </a:pPr>
            <a:r>
              <a:rPr lang="en-US" dirty="0" smtClean="0"/>
              <a:t>2. Authentic: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useful </a:t>
            </a:r>
            <a:r>
              <a:rPr lang="en-US" dirty="0" smtClean="0"/>
              <a:t>in real </a:t>
            </a:r>
          </a:p>
          <a:p>
            <a:pPr marL="0" indent="0">
              <a:buNone/>
            </a:pPr>
            <a:r>
              <a:rPr lang="en-US" dirty="0" smtClean="0"/>
              <a:t>communication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Can </a:t>
            </a:r>
            <a:r>
              <a:rPr lang="en-US" dirty="0" smtClean="0"/>
              <a:t>use songs </a:t>
            </a:r>
          </a:p>
          <a:p>
            <a:pPr marL="0" indent="0">
              <a:buNone/>
            </a:pPr>
            <a:r>
              <a:rPr lang="en-US" dirty="0" smtClean="0"/>
              <a:t>and games.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4910666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LANGUAGE FOCUS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accent2"/>
                </a:solidFill>
              </a:rPr>
              <a:t>Students study grammar, vocabulary and pronunciation</a:t>
            </a:r>
            <a:r>
              <a:rPr lang="en-US" sz="3100" b="1" i="1" dirty="0" smtClean="0">
                <a:solidFill>
                  <a:schemeClr val="accent2"/>
                </a:solidFill>
              </a:rPr>
              <a:t>.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1"/>
            <a:ext cx="6897445" cy="3437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Build </a:t>
            </a:r>
            <a:r>
              <a:rPr lang="en-US" b="1" dirty="0" smtClean="0"/>
              <a:t>understanding.</a:t>
            </a:r>
          </a:p>
          <a:p>
            <a:pPr marL="0" indent="0">
              <a:buNone/>
            </a:pPr>
            <a:r>
              <a:rPr lang="en-US" dirty="0" smtClean="0"/>
              <a:t>2. Focus </a:t>
            </a:r>
            <a:r>
              <a:rPr lang="en-US" dirty="0" smtClean="0"/>
              <a:t>on form: mini-lessons on words, structures and pronunciation as needed.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/>
              <a:t>Within </a:t>
            </a:r>
            <a:r>
              <a:rPr lang="en-US" dirty="0" smtClean="0"/>
              <a:t>the context of 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eal communication</a:t>
            </a:r>
          </a:p>
          <a:p>
            <a:pPr marL="0" indent="0">
              <a:buNone/>
            </a:pPr>
            <a:r>
              <a:rPr lang="en-US" dirty="0" smtClean="0"/>
              <a:t>4. Should </a:t>
            </a:r>
            <a:r>
              <a:rPr lang="en-US" dirty="0" smtClean="0"/>
              <a:t>derive from </a:t>
            </a:r>
          </a:p>
          <a:p>
            <a:pPr marL="0" indent="0">
              <a:buNone/>
            </a:pPr>
            <a:r>
              <a:rPr lang="en-US" dirty="0" smtClean="0"/>
              <a:t>curriculum rather than being</a:t>
            </a:r>
          </a:p>
          <a:p>
            <a:pPr marL="0" indent="0">
              <a:buNone/>
            </a:pPr>
            <a:r>
              <a:rPr lang="en-US" dirty="0" smtClean="0"/>
              <a:t>the source of the curriculum.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8908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223</TotalTime>
  <Words>165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The Four Components of a Good Language Class</vt:lpstr>
      <vt:lpstr>The Four Components</vt:lpstr>
      <vt:lpstr>INPUT Students read and listen.</vt:lpstr>
      <vt:lpstr>OUTPUT Students speak and write.</vt:lpstr>
      <vt:lpstr>FLUENCY Students develop ease in speaking, listening, reading and writing, with known words.</vt:lpstr>
      <vt:lpstr>LANGUAGE FOCUS Students study grammar, vocabulary and pronunciation.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Components of a Good Language Class</dc:title>
  <dc:creator>Laptop</dc:creator>
  <cp:lastModifiedBy>Laptop</cp:lastModifiedBy>
  <cp:revision>14</cp:revision>
  <dcterms:created xsi:type="dcterms:W3CDTF">2014-05-31T20:13:34Z</dcterms:created>
  <dcterms:modified xsi:type="dcterms:W3CDTF">2014-11-01T14:51:26Z</dcterms:modified>
</cp:coreProperties>
</file>