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6" r:id="rId1"/>
  </p:sldMasterIdLst>
  <p:notesMasterIdLst>
    <p:notesMasterId r:id="rId34"/>
  </p:notesMasterIdLst>
  <p:handoutMasterIdLst>
    <p:handoutMasterId r:id="rId35"/>
  </p:handoutMasterIdLst>
  <p:sldIdLst>
    <p:sldId id="285" r:id="rId2"/>
    <p:sldId id="338" r:id="rId3"/>
    <p:sldId id="339" r:id="rId4"/>
    <p:sldId id="356" r:id="rId5"/>
    <p:sldId id="360" r:id="rId6"/>
    <p:sldId id="340" r:id="rId7"/>
    <p:sldId id="361" r:id="rId8"/>
    <p:sldId id="341" r:id="rId9"/>
    <p:sldId id="362" r:id="rId10"/>
    <p:sldId id="357" r:id="rId11"/>
    <p:sldId id="335" r:id="rId12"/>
    <p:sldId id="336" r:id="rId13"/>
    <p:sldId id="288" r:id="rId14"/>
    <p:sldId id="315" r:id="rId15"/>
    <p:sldId id="319" r:id="rId16"/>
    <p:sldId id="337" r:id="rId17"/>
    <p:sldId id="358" r:id="rId18"/>
    <p:sldId id="347" r:id="rId19"/>
    <p:sldId id="359" r:id="rId20"/>
    <p:sldId id="350" r:id="rId21"/>
    <p:sldId id="349" r:id="rId22"/>
    <p:sldId id="348" r:id="rId23"/>
    <p:sldId id="352" r:id="rId24"/>
    <p:sldId id="355" r:id="rId25"/>
    <p:sldId id="316" r:id="rId26"/>
    <p:sldId id="317" r:id="rId27"/>
    <p:sldId id="318" r:id="rId28"/>
    <p:sldId id="270" r:id="rId29"/>
    <p:sldId id="365" r:id="rId30"/>
    <p:sldId id="364" r:id="rId31"/>
    <p:sldId id="363" r:id="rId32"/>
    <p:sldId id="278" r:id="rId33"/>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Franklin Gothic Medium"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Medium"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Medium"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Medium"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Medium" pitchFamily="34" charset="0"/>
        <a:ea typeface="+mn-ea"/>
        <a:cs typeface="+mn-cs"/>
      </a:defRPr>
    </a:lvl5pPr>
    <a:lvl6pPr marL="2286000" algn="l" defTabSz="914400" rtl="0" eaLnBrk="1" latinLnBrk="0" hangingPunct="1">
      <a:defRPr kern="1200">
        <a:solidFill>
          <a:schemeClr val="tx1"/>
        </a:solidFill>
        <a:latin typeface="Franklin Gothic Medium" pitchFamily="34" charset="0"/>
        <a:ea typeface="+mn-ea"/>
        <a:cs typeface="+mn-cs"/>
      </a:defRPr>
    </a:lvl6pPr>
    <a:lvl7pPr marL="2743200" algn="l" defTabSz="914400" rtl="0" eaLnBrk="1" latinLnBrk="0" hangingPunct="1">
      <a:defRPr kern="1200">
        <a:solidFill>
          <a:schemeClr val="tx1"/>
        </a:solidFill>
        <a:latin typeface="Franklin Gothic Medium" pitchFamily="34" charset="0"/>
        <a:ea typeface="+mn-ea"/>
        <a:cs typeface="+mn-cs"/>
      </a:defRPr>
    </a:lvl7pPr>
    <a:lvl8pPr marL="3200400" algn="l" defTabSz="914400" rtl="0" eaLnBrk="1" latinLnBrk="0" hangingPunct="1">
      <a:defRPr kern="1200">
        <a:solidFill>
          <a:schemeClr val="tx1"/>
        </a:solidFill>
        <a:latin typeface="Franklin Gothic Medium" pitchFamily="34" charset="0"/>
        <a:ea typeface="+mn-ea"/>
        <a:cs typeface="+mn-cs"/>
      </a:defRPr>
    </a:lvl8pPr>
    <a:lvl9pPr marL="3657600" algn="l" defTabSz="914400" rtl="0" eaLnBrk="1" latinLnBrk="0" hangingPunct="1">
      <a:defRPr kern="1200">
        <a:solidFill>
          <a:schemeClr val="tx1"/>
        </a:solidFill>
        <a:latin typeface="Franklin Gothic Medium"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64" autoAdjust="0"/>
    <p:restoredTop sz="94316" autoAdjust="0"/>
  </p:normalViewPr>
  <p:slideViewPr>
    <p:cSldViewPr>
      <p:cViewPr varScale="1">
        <p:scale>
          <a:sx n="42" d="100"/>
          <a:sy n="42" d="100"/>
        </p:scale>
        <p:origin x="52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3945409429280398"/>
          <c:y val="0.17772511848341233"/>
          <c:w val="0.52233250620347393"/>
          <c:h val="0.39573459715639808"/>
        </c:manualLayout>
      </c:layout>
      <c:pie3DChart>
        <c:varyColors val="1"/>
        <c:ser>
          <c:idx val="0"/>
          <c:order val="0"/>
          <c:tx>
            <c:strRef>
              <c:f>Sheet1!$A$2</c:f>
              <c:strCache>
                <c:ptCount val="1"/>
              </c:strCache>
            </c:strRef>
          </c:tx>
          <c:spPr>
            <a:solidFill>
              <a:schemeClr val="accent1"/>
            </a:solidFill>
            <a:ln w="25253">
              <a:noFill/>
            </a:ln>
          </c:spPr>
          <c:dPt>
            <c:idx val="0"/>
            <c:bubble3D val="0"/>
            <c:extLst>
              <c:ext xmlns:c16="http://schemas.microsoft.com/office/drawing/2014/chart" uri="{C3380CC4-5D6E-409C-BE32-E72D297353CC}">
                <c16:uniqueId val="{00000000-9FAE-43AE-BE21-AD7CD37A8BE7}"/>
              </c:ext>
            </c:extLst>
          </c:dPt>
          <c:dPt>
            <c:idx val="1"/>
            <c:bubble3D val="0"/>
            <c:spPr>
              <a:solidFill>
                <a:schemeClr val="accent2"/>
              </a:solidFill>
              <a:ln w="25253">
                <a:noFill/>
              </a:ln>
            </c:spPr>
            <c:extLst>
              <c:ext xmlns:c16="http://schemas.microsoft.com/office/drawing/2014/chart" uri="{C3380CC4-5D6E-409C-BE32-E72D297353CC}">
                <c16:uniqueId val="{00000002-9FAE-43AE-BE21-AD7CD37A8BE7}"/>
              </c:ext>
            </c:extLst>
          </c:dPt>
          <c:dPt>
            <c:idx val="2"/>
            <c:bubble3D val="0"/>
            <c:spPr>
              <a:solidFill>
                <a:schemeClr val="hlink"/>
              </a:solidFill>
              <a:ln w="25253">
                <a:noFill/>
              </a:ln>
            </c:spPr>
            <c:extLst>
              <c:ext xmlns:c16="http://schemas.microsoft.com/office/drawing/2014/chart" uri="{C3380CC4-5D6E-409C-BE32-E72D297353CC}">
                <c16:uniqueId val="{00000004-9FAE-43AE-BE21-AD7CD37A8BE7}"/>
              </c:ext>
            </c:extLst>
          </c:dPt>
          <c:dLbls>
            <c:dLbl>
              <c:idx val="0"/>
              <c:tx>
                <c:rich>
                  <a:bodyPr/>
                  <a:lstStyle/>
                  <a:p>
                    <a:r>
                      <a:rPr lang="en-US" smtClean="0"/>
                      <a:t>50</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FAE-43AE-BE21-AD7CD37A8BE7}"/>
                </c:ext>
              </c:extLst>
            </c:dLbl>
            <c:dLbl>
              <c:idx val="1"/>
              <c:tx>
                <c:rich>
                  <a:bodyPr/>
                  <a:lstStyle/>
                  <a:p>
                    <a:r>
                      <a:rPr lang="en-US" smtClean="0"/>
                      <a:t>46</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FAE-43AE-BE21-AD7CD37A8BE7}"/>
                </c:ext>
              </c:extLst>
            </c:dLbl>
            <c:dLbl>
              <c:idx val="2"/>
              <c:tx>
                <c:rich>
                  <a:bodyPr/>
                  <a:lstStyle/>
                  <a:p>
                    <a:r>
                      <a:rPr lang="en-US" dirty="0" smtClean="0"/>
                      <a:t>27</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FAE-43AE-BE21-AD7CD37A8BE7}"/>
                </c:ext>
              </c:extLst>
            </c:dLbl>
            <c:numFmt formatCode="0%" sourceLinked="0"/>
            <c:spPr>
              <a:noFill/>
              <a:ln w="25253">
                <a:noFill/>
              </a:ln>
            </c:spPr>
            <c:txPr>
              <a:bodyPr/>
              <a:lstStyle/>
              <a:p>
                <a:pPr>
                  <a:defRPr sz="1790"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General Education Requirements (50)</c:v>
                </c:pt>
                <c:pt idx="1">
                  <c:v> Psychology Major Requirements (46)</c:v>
                </c:pt>
                <c:pt idx="2">
                  <c:v>Free Electives (27)</c:v>
                </c:pt>
              </c:strCache>
            </c:strRef>
          </c:cat>
          <c:val>
            <c:numRef>
              <c:f>Sheet1!$B$2:$D$2</c:f>
              <c:numCache>
                <c:formatCode>General</c:formatCode>
                <c:ptCount val="3"/>
                <c:pt idx="0">
                  <c:v>50</c:v>
                </c:pt>
                <c:pt idx="1">
                  <c:v>46</c:v>
                </c:pt>
                <c:pt idx="2">
                  <c:v>27</c:v>
                </c:pt>
              </c:numCache>
            </c:numRef>
          </c:val>
          <c:extLst>
            <c:ext xmlns:c16="http://schemas.microsoft.com/office/drawing/2014/chart" uri="{C3380CC4-5D6E-409C-BE32-E72D297353CC}">
              <c16:uniqueId val="{00000005-9FAE-43AE-BE21-AD7CD37A8BE7}"/>
            </c:ext>
          </c:extLst>
        </c:ser>
        <c:ser>
          <c:idx val="1"/>
          <c:order val="1"/>
          <c:tx>
            <c:strRef>
              <c:f>Sheet1!$A$3</c:f>
              <c:strCache>
                <c:ptCount val="1"/>
              </c:strCache>
            </c:strRef>
          </c:tx>
          <c:spPr>
            <a:solidFill>
              <a:schemeClr val="accent2"/>
            </a:solidFill>
            <a:ln w="12627">
              <a:solidFill>
                <a:schemeClr val="tx1"/>
              </a:solidFill>
              <a:prstDash val="solid"/>
            </a:ln>
          </c:spPr>
          <c:dPt>
            <c:idx val="0"/>
            <c:bubble3D val="0"/>
            <c:spPr>
              <a:solidFill>
                <a:schemeClr val="accent1"/>
              </a:solidFill>
              <a:ln w="12627">
                <a:solidFill>
                  <a:schemeClr val="tx1"/>
                </a:solidFill>
                <a:prstDash val="solid"/>
              </a:ln>
            </c:spPr>
            <c:extLst>
              <c:ext xmlns:c16="http://schemas.microsoft.com/office/drawing/2014/chart" uri="{C3380CC4-5D6E-409C-BE32-E72D297353CC}">
                <c16:uniqueId val="{00000007-9FAE-43AE-BE21-AD7CD37A8BE7}"/>
              </c:ext>
            </c:extLst>
          </c:dPt>
          <c:dPt>
            <c:idx val="1"/>
            <c:bubble3D val="0"/>
            <c:extLst>
              <c:ext xmlns:c16="http://schemas.microsoft.com/office/drawing/2014/chart" uri="{C3380CC4-5D6E-409C-BE32-E72D297353CC}">
                <c16:uniqueId val="{00000008-9FAE-43AE-BE21-AD7CD37A8BE7}"/>
              </c:ext>
            </c:extLst>
          </c:dPt>
          <c:dPt>
            <c:idx val="2"/>
            <c:bubble3D val="0"/>
            <c:spPr>
              <a:solidFill>
                <a:schemeClr val="hlink"/>
              </a:solidFill>
              <a:ln w="12627">
                <a:solidFill>
                  <a:schemeClr val="tx1"/>
                </a:solidFill>
                <a:prstDash val="solid"/>
              </a:ln>
            </c:spPr>
            <c:extLst>
              <c:ext xmlns:c16="http://schemas.microsoft.com/office/drawing/2014/chart" uri="{C3380CC4-5D6E-409C-BE32-E72D297353CC}">
                <c16:uniqueId val="{0000000A-9FAE-43AE-BE21-AD7CD37A8BE7}"/>
              </c:ext>
            </c:extLst>
          </c:dPt>
          <c:cat>
            <c:strRef>
              <c:f>Sheet1!$B$1:$D$1</c:f>
              <c:strCache>
                <c:ptCount val="3"/>
                <c:pt idx="0">
                  <c:v>General Education Requirements (50)</c:v>
                </c:pt>
                <c:pt idx="1">
                  <c:v> Psychology Major Requirements (46)</c:v>
                </c:pt>
                <c:pt idx="2">
                  <c:v>Free Electives (27)</c:v>
                </c:pt>
              </c:strCache>
            </c:strRef>
          </c:cat>
          <c:val>
            <c:numRef>
              <c:f>Sheet1!$B$3:$D$3</c:f>
              <c:numCache>
                <c:formatCode>General</c:formatCode>
                <c:ptCount val="3"/>
              </c:numCache>
            </c:numRef>
          </c:val>
          <c:extLst>
            <c:ext xmlns:c16="http://schemas.microsoft.com/office/drawing/2014/chart" uri="{C3380CC4-5D6E-409C-BE32-E72D297353CC}">
              <c16:uniqueId val="{0000000B-9FAE-43AE-BE21-AD7CD37A8BE7}"/>
            </c:ext>
          </c:extLst>
        </c:ser>
        <c:dLbls>
          <c:showLegendKey val="0"/>
          <c:showVal val="0"/>
          <c:showCatName val="0"/>
          <c:showSerName val="0"/>
          <c:showPercent val="0"/>
          <c:showBubbleSize val="0"/>
          <c:showLeaderLines val="1"/>
        </c:dLbls>
      </c:pie3DChart>
      <c:spPr>
        <a:noFill/>
        <a:ln w="25253">
          <a:noFill/>
        </a:ln>
      </c:spPr>
    </c:plotArea>
    <c:legend>
      <c:legendPos val="b"/>
      <c:layout>
        <c:manualLayout>
          <c:xMode val="edge"/>
          <c:yMode val="edge"/>
          <c:x val="0.20099255583126552"/>
          <c:y val="0.72511848341232232"/>
          <c:w val="0.70967741935483875"/>
          <c:h val="0.24170616113744076"/>
        </c:manualLayout>
      </c:layout>
      <c:overlay val="0"/>
      <c:spPr>
        <a:noFill/>
        <a:ln w="3157">
          <a:solidFill>
            <a:schemeClr val="tx1"/>
          </a:solidFill>
          <a:prstDash val="solid"/>
        </a:ln>
      </c:spPr>
      <c:txPr>
        <a:bodyPr/>
        <a:lstStyle/>
        <a:p>
          <a:pPr>
            <a:defRPr sz="1645"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1790"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3945409429280398"/>
          <c:y val="0.17772511848341233"/>
          <c:w val="0.52233250620347393"/>
          <c:h val="0.39573459715639808"/>
        </c:manualLayout>
      </c:layout>
      <c:pie3DChart>
        <c:varyColors val="1"/>
        <c:ser>
          <c:idx val="0"/>
          <c:order val="0"/>
          <c:tx>
            <c:strRef>
              <c:f>Sheet1!$A$2</c:f>
              <c:strCache>
                <c:ptCount val="1"/>
              </c:strCache>
            </c:strRef>
          </c:tx>
          <c:spPr>
            <a:solidFill>
              <a:schemeClr val="accent1"/>
            </a:solidFill>
            <a:ln w="25253">
              <a:noFill/>
            </a:ln>
          </c:spPr>
          <c:dPt>
            <c:idx val="0"/>
            <c:bubble3D val="0"/>
            <c:extLst>
              <c:ext xmlns:c16="http://schemas.microsoft.com/office/drawing/2014/chart" uri="{C3380CC4-5D6E-409C-BE32-E72D297353CC}">
                <c16:uniqueId val="{00000000-CB66-4FD8-B85D-6D0BE1E53E62}"/>
              </c:ext>
            </c:extLst>
          </c:dPt>
          <c:dPt>
            <c:idx val="1"/>
            <c:bubble3D val="0"/>
            <c:spPr>
              <a:solidFill>
                <a:schemeClr val="accent2"/>
              </a:solidFill>
              <a:ln w="25253">
                <a:noFill/>
              </a:ln>
            </c:spPr>
            <c:extLst>
              <c:ext xmlns:c16="http://schemas.microsoft.com/office/drawing/2014/chart" uri="{C3380CC4-5D6E-409C-BE32-E72D297353CC}">
                <c16:uniqueId val="{00000002-CB66-4FD8-B85D-6D0BE1E53E62}"/>
              </c:ext>
            </c:extLst>
          </c:dPt>
          <c:dPt>
            <c:idx val="2"/>
            <c:bubble3D val="0"/>
            <c:spPr>
              <a:solidFill>
                <a:schemeClr val="hlink"/>
              </a:solidFill>
              <a:ln w="25253">
                <a:noFill/>
              </a:ln>
            </c:spPr>
            <c:extLst>
              <c:ext xmlns:c16="http://schemas.microsoft.com/office/drawing/2014/chart" uri="{C3380CC4-5D6E-409C-BE32-E72D297353CC}">
                <c16:uniqueId val="{00000004-CB66-4FD8-B85D-6D0BE1E53E62}"/>
              </c:ext>
            </c:extLst>
          </c:dPt>
          <c:dLbls>
            <c:dLbl>
              <c:idx val="0"/>
              <c:tx>
                <c:rich>
                  <a:bodyPr/>
                  <a:lstStyle/>
                  <a:p>
                    <a:r>
                      <a:rPr lang="en-US" smtClean="0"/>
                      <a:t>47</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B66-4FD8-B85D-6D0BE1E53E62}"/>
                </c:ext>
              </c:extLst>
            </c:dLbl>
            <c:dLbl>
              <c:idx val="1"/>
              <c:tx>
                <c:rich>
                  <a:bodyPr/>
                  <a:lstStyle/>
                  <a:p>
                    <a:r>
                      <a:rPr lang="en-US" smtClean="0"/>
                      <a:t>61-63</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B66-4FD8-B85D-6D0BE1E53E62}"/>
                </c:ext>
              </c:extLst>
            </c:dLbl>
            <c:dLbl>
              <c:idx val="2"/>
              <c:tx>
                <c:rich>
                  <a:bodyPr/>
                  <a:lstStyle/>
                  <a:p>
                    <a:r>
                      <a:rPr lang="en-US" smtClean="0"/>
                      <a:t>13-15</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B66-4FD8-B85D-6D0BE1E53E62}"/>
                </c:ext>
              </c:extLst>
            </c:dLbl>
            <c:numFmt formatCode="0%" sourceLinked="0"/>
            <c:spPr>
              <a:noFill/>
              <a:ln w="25253">
                <a:noFill/>
              </a:ln>
            </c:spPr>
            <c:txPr>
              <a:bodyPr/>
              <a:lstStyle/>
              <a:p>
                <a:pPr>
                  <a:defRPr sz="1790"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General Education Requirements (47)</c:v>
                </c:pt>
                <c:pt idx="1">
                  <c:v>Biospychology Major (61-63)</c:v>
                </c:pt>
                <c:pt idx="2">
                  <c:v>Free Electives (13-15)</c:v>
                </c:pt>
              </c:strCache>
            </c:strRef>
          </c:cat>
          <c:val>
            <c:numRef>
              <c:f>Sheet1!$B$2:$D$2</c:f>
              <c:numCache>
                <c:formatCode>General</c:formatCode>
                <c:ptCount val="3"/>
                <c:pt idx="0">
                  <c:v>47</c:v>
                </c:pt>
                <c:pt idx="1">
                  <c:v>62</c:v>
                </c:pt>
                <c:pt idx="2">
                  <c:v>14</c:v>
                </c:pt>
              </c:numCache>
            </c:numRef>
          </c:val>
          <c:extLst>
            <c:ext xmlns:c16="http://schemas.microsoft.com/office/drawing/2014/chart" uri="{C3380CC4-5D6E-409C-BE32-E72D297353CC}">
              <c16:uniqueId val="{00000005-CB66-4FD8-B85D-6D0BE1E53E62}"/>
            </c:ext>
          </c:extLst>
        </c:ser>
        <c:ser>
          <c:idx val="1"/>
          <c:order val="1"/>
          <c:tx>
            <c:strRef>
              <c:f>Sheet1!$A$3</c:f>
              <c:strCache>
                <c:ptCount val="1"/>
              </c:strCache>
            </c:strRef>
          </c:tx>
          <c:spPr>
            <a:solidFill>
              <a:schemeClr val="accent2"/>
            </a:solidFill>
            <a:ln w="12627">
              <a:solidFill>
                <a:schemeClr val="tx1"/>
              </a:solidFill>
              <a:prstDash val="solid"/>
            </a:ln>
          </c:spPr>
          <c:dPt>
            <c:idx val="0"/>
            <c:bubble3D val="0"/>
            <c:spPr>
              <a:solidFill>
                <a:schemeClr val="accent1"/>
              </a:solidFill>
              <a:ln w="12627">
                <a:solidFill>
                  <a:schemeClr val="tx1"/>
                </a:solidFill>
                <a:prstDash val="solid"/>
              </a:ln>
            </c:spPr>
            <c:extLst>
              <c:ext xmlns:c16="http://schemas.microsoft.com/office/drawing/2014/chart" uri="{C3380CC4-5D6E-409C-BE32-E72D297353CC}">
                <c16:uniqueId val="{00000007-CB66-4FD8-B85D-6D0BE1E53E62}"/>
              </c:ext>
            </c:extLst>
          </c:dPt>
          <c:dPt>
            <c:idx val="1"/>
            <c:bubble3D val="0"/>
            <c:extLst>
              <c:ext xmlns:c16="http://schemas.microsoft.com/office/drawing/2014/chart" uri="{C3380CC4-5D6E-409C-BE32-E72D297353CC}">
                <c16:uniqueId val="{00000008-CB66-4FD8-B85D-6D0BE1E53E62}"/>
              </c:ext>
            </c:extLst>
          </c:dPt>
          <c:dPt>
            <c:idx val="2"/>
            <c:bubble3D val="0"/>
            <c:spPr>
              <a:solidFill>
                <a:schemeClr val="hlink"/>
              </a:solidFill>
              <a:ln w="12627">
                <a:solidFill>
                  <a:schemeClr val="tx1"/>
                </a:solidFill>
                <a:prstDash val="solid"/>
              </a:ln>
            </c:spPr>
            <c:extLst>
              <c:ext xmlns:c16="http://schemas.microsoft.com/office/drawing/2014/chart" uri="{C3380CC4-5D6E-409C-BE32-E72D297353CC}">
                <c16:uniqueId val="{0000000A-CB66-4FD8-B85D-6D0BE1E53E62}"/>
              </c:ext>
            </c:extLst>
          </c:dPt>
          <c:cat>
            <c:strRef>
              <c:f>Sheet1!$B$1:$D$1</c:f>
              <c:strCache>
                <c:ptCount val="3"/>
                <c:pt idx="0">
                  <c:v>General Education Requirements (47)</c:v>
                </c:pt>
                <c:pt idx="1">
                  <c:v>Biospychology Major (61-63)</c:v>
                </c:pt>
                <c:pt idx="2">
                  <c:v>Free Electives (13-15)</c:v>
                </c:pt>
              </c:strCache>
            </c:strRef>
          </c:cat>
          <c:val>
            <c:numRef>
              <c:f>Sheet1!$B$3:$D$3</c:f>
              <c:numCache>
                <c:formatCode>General</c:formatCode>
                <c:ptCount val="3"/>
              </c:numCache>
            </c:numRef>
          </c:val>
          <c:extLst>
            <c:ext xmlns:c16="http://schemas.microsoft.com/office/drawing/2014/chart" uri="{C3380CC4-5D6E-409C-BE32-E72D297353CC}">
              <c16:uniqueId val="{0000000B-CB66-4FD8-B85D-6D0BE1E53E62}"/>
            </c:ext>
          </c:extLst>
        </c:ser>
        <c:dLbls>
          <c:showLegendKey val="0"/>
          <c:showVal val="0"/>
          <c:showCatName val="0"/>
          <c:showSerName val="0"/>
          <c:showPercent val="0"/>
          <c:showBubbleSize val="0"/>
          <c:showLeaderLines val="1"/>
        </c:dLbls>
      </c:pie3DChart>
      <c:spPr>
        <a:noFill/>
        <a:ln w="25253">
          <a:noFill/>
        </a:ln>
      </c:spPr>
    </c:plotArea>
    <c:legend>
      <c:legendPos val="b"/>
      <c:layout>
        <c:manualLayout>
          <c:xMode val="edge"/>
          <c:yMode val="edge"/>
          <c:x val="0.20223325062034739"/>
          <c:y val="0.72511848341232232"/>
          <c:w val="0.70967741935483875"/>
          <c:h val="0.24170616113744076"/>
        </c:manualLayout>
      </c:layout>
      <c:overlay val="0"/>
      <c:spPr>
        <a:noFill/>
        <a:ln w="3157">
          <a:solidFill>
            <a:schemeClr val="tx1"/>
          </a:solidFill>
          <a:prstDash val="solid"/>
        </a:ln>
      </c:spPr>
      <c:txPr>
        <a:bodyPr/>
        <a:lstStyle/>
        <a:p>
          <a:pPr>
            <a:defRPr sz="1645"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1790"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0.41948</cdr:x>
      <cdr:y>0.0573</cdr:y>
    </cdr:from>
    <cdr:to>
      <cdr:x>0.53933</cdr:x>
      <cdr:y>0.17191</cdr:y>
    </cdr:to>
    <cdr:sp macro="" textlink="">
      <cdr:nvSpPr>
        <cdr:cNvPr id="2" name="TextBox 1"/>
        <cdr:cNvSpPr txBox="1"/>
      </cdr:nvSpPr>
      <cdr:spPr>
        <a:xfrm xmlns:a="http://schemas.openxmlformats.org/drawingml/2006/main">
          <a:off x="3200400" y="2286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0.37953</cdr:x>
      <cdr:y>0.0573</cdr:y>
    </cdr:from>
    <cdr:to>
      <cdr:x>0.65918</cdr:x>
      <cdr:y>0.1337</cdr:y>
    </cdr:to>
    <cdr:sp macro="" textlink="">
      <cdr:nvSpPr>
        <cdr:cNvPr id="3" name="TextBox 2"/>
        <cdr:cNvSpPr txBox="1"/>
      </cdr:nvSpPr>
      <cdr:spPr>
        <a:xfrm xmlns:a="http://schemas.openxmlformats.org/drawingml/2006/main">
          <a:off x="2895600" y="228600"/>
          <a:ext cx="2133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chemeClr val="tx1"/>
              </a:solidFill>
            </a:rPr>
            <a:t>123 Required Credits</a:t>
          </a:r>
          <a:endParaRPr lang="en-US" sz="16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0.3635</cdr:x>
      <cdr:y>0.04536</cdr:y>
    </cdr:from>
    <cdr:to>
      <cdr:x>0.64315</cdr:x>
      <cdr:y>0.12177</cdr:y>
    </cdr:to>
    <cdr:sp macro="" textlink="">
      <cdr:nvSpPr>
        <cdr:cNvPr id="2" name="TextBox 1"/>
        <cdr:cNvSpPr txBox="1"/>
      </cdr:nvSpPr>
      <cdr:spPr>
        <a:xfrm xmlns:a="http://schemas.openxmlformats.org/drawingml/2006/main">
          <a:off x="2773362" y="180975"/>
          <a:ext cx="2133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tx1"/>
              </a:solidFill>
            </a:rPr>
            <a:t>123 Required Credits</a:t>
          </a:r>
          <a:endParaRPr lang="en-US" sz="16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028440"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r>
              <a:rPr lang="en-US"/>
              <a:t>Open House 10-12-09</a:t>
            </a:r>
          </a:p>
        </p:txBody>
      </p:sp>
      <p:sp>
        <p:nvSpPr>
          <p:cNvPr id="45059" name="Rectangle 3"/>
          <p:cNvSpPr>
            <a:spLocks noGrp="1" noChangeArrowheads="1"/>
          </p:cNvSpPr>
          <p:nvPr>
            <p:ph type="dt" sz="quarter" idx="1"/>
          </p:nvPr>
        </p:nvSpPr>
        <p:spPr bwMode="auto">
          <a:xfrm>
            <a:off x="5267960" y="0"/>
            <a:ext cx="4028440"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r>
              <a:rPr lang="en-US"/>
              <a:t>10-12-09</a:t>
            </a:r>
          </a:p>
        </p:txBody>
      </p:sp>
      <p:sp>
        <p:nvSpPr>
          <p:cNvPr id="45060" name="Rectangle 4"/>
          <p:cNvSpPr>
            <a:spLocks noGrp="1" noChangeArrowheads="1"/>
          </p:cNvSpPr>
          <p:nvPr>
            <p:ph type="ftr" sz="quarter" idx="2"/>
          </p:nvPr>
        </p:nvSpPr>
        <p:spPr bwMode="auto">
          <a:xfrm>
            <a:off x="0" y="6659642"/>
            <a:ext cx="4028440"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45061" name="Rectangle 5"/>
          <p:cNvSpPr>
            <a:spLocks noGrp="1" noChangeArrowheads="1"/>
          </p:cNvSpPr>
          <p:nvPr>
            <p:ph type="sldNum" sz="quarter" idx="3"/>
          </p:nvPr>
        </p:nvSpPr>
        <p:spPr bwMode="auto">
          <a:xfrm>
            <a:off x="5267960" y="6659642"/>
            <a:ext cx="4028440"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itchFamily="18" charset="0"/>
              </a:defRPr>
            </a:lvl1pPr>
          </a:lstStyle>
          <a:p>
            <a:pPr>
              <a:defRPr/>
            </a:pPr>
            <a:fld id="{B4809CC3-AAEE-4E0B-90E0-7B6CE2C270A5}" type="slidenum">
              <a:rPr lang="en-US"/>
              <a:pPr>
                <a:defRPr/>
              </a:pPr>
              <a:t>‹#›</a:t>
            </a:fld>
            <a:endParaRPr lang="en-US"/>
          </a:p>
        </p:txBody>
      </p:sp>
    </p:spTree>
    <p:extLst>
      <p:ext uri="{BB962C8B-B14F-4D97-AF65-F5344CB8AC3E}">
        <p14:creationId xmlns:p14="http://schemas.microsoft.com/office/powerpoint/2010/main" val="166152022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760"/>
          </a:xfrm>
          <a:prstGeom prst="rect">
            <a:avLst/>
          </a:prstGeom>
        </p:spPr>
        <p:txBody>
          <a:bodyPr vert="horz" lIns="91440" tIns="45720" rIns="91440" bIns="45720" rtlCol="0"/>
          <a:lstStyle>
            <a:lvl1pPr algn="l">
              <a:defRPr sz="1200"/>
            </a:lvl1pPr>
          </a:lstStyle>
          <a:p>
            <a:pPr>
              <a:defRPr/>
            </a:pPr>
            <a:r>
              <a:rPr lang="en-US"/>
              <a:t>Open House 10-12-09</a:t>
            </a:r>
          </a:p>
        </p:txBody>
      </p:sp>
      <p:sp>
        <p:nvSpPr>
          <p:cNvPr id="3" name="Date Placeholder 2"/>
          <p:cNvSpPr>
            <a:spLocks noGrp="1"/>
          </p:cNvSpPr>
          <p:nvPr>
            <p:ph type="dt" idx="1"/>
          </p:nvPr>
        </p:nvSpPr>
        <p:spPr>
          <a:xfrm>
            <a:off x="5265809" y="0"/>
            <a:ext cx="4028440" cy="350760"/>
          </a:xfrm>
          <a:prstGeom prst="rect">
            <a:avLst/>
          </a:prstGeom>
        </p:spPr>
        <p:txBody>
          <a:bodyPr vert="horz" lIns="91440" tIns="45720" rIns="91440" bIns="45720" rtlCol="0"/>
          <a:lstStyle>
            <a:lvl1pPr algn="r">
              <a:defRPr sz="1200"/>
            </a:lvl1pPr>
          </a:lstStyle>
          <a:p>
            <a:pPr>
              <a:defRPr/>
            </a:pPr>
            <a:r>
              <a:rPr lang="en-US"/>
              <a:t>10-12-09</a:t>
            </a:r>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29640" y="3330420"/>
            <a:ext cx="7437120" cy="31544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8443"/>
            <a:ext cx="4028440" cy="35076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65809" y="6658443"/>
            <a:ext cx="4028440" cy="350760"/>
          </a:xfrm>
          <a:prstGeom prst="rect">
            <a:avLst/>
          </a:prstGeom>
        </p:spPr>
        <p:txBody>
          <a:bodyPr vert="horz" lIns="91440" tIns="45720" rIns="91440" bIns="45720" rtlCol="0" anchor="b"/>
          <a:lstStyle>
            <a:lvl1pPr algn="r">
              <a:defRPr sz="1200"/>
            </a:lvl1pPr>
          </a:lstStyle>
          <a:p>
            <a:pPr>
              <a:defRPr/>
            </a:pPr>
            <a:fld id="{B5E37579-CE8E-443D-A049-785FF22720C6}" type="slidenum">
              <a:rPr lang="en-US"/>
              <a:pPr>
                <a:defRPr/>
              </a:pPr>
              <a:t>‹#›</a:t>
            </a:fld>
            <a:endParaRPr lang="en-US"/>
          </a:p>
        </p:txBody>
      </p:sp>
    </p:spTree>
    <p:extLst>
      <p:ext uri="{BB962C8B-B14F-4D97-AF65-F5344CB8AC3E}">
        <p14:creationId xmlns:p14="http://schemas.microsoft.com/office/powerpoint/2010/main" val="161231970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9A9A8B-8661-45DE-8B98-BAFC358F2363}" type="slidenum">
              <a:rPr lang="en-US" smtClean="0"/>
              <a:pPr/>
              <a:t>1</a:t>
            </a:fld>
            <a:endParaRPr lang="en-US" dirty="0" smtClean="0"/>
          </a:p>
        </p:txBody>
      </p:sp>
      <p:sp>
        <p:nvSpPr>
          <p:cNvPr id="41989"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Open House 10-12-09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on this.</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16</a:t>
            </a:fld>
            <a:endParaRPr lang="en-US"/>
          </a:p>
        </p:txBody>
      </p:sp>
    </p:spTree>
    <p:extLst>
      <p:ext uri="{BB962C8B-B14F-4D97-AF65-F5344CB8AC3E}">
        <p14:creationId xmlns:p14="http://schemas.microsoft.com/office/powerpoint/2010/main" val="101657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Preceding</a:t>
            </a:r>
            <a:r>
              <a:rPr lang="en-US" baseline="0" dirty="0" smtClean="0"/>
              <a:t> this, include general statement about faculty and pic. For this slide, update the photo.</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18</a:t>
            </a:fld>
            <a:endParaRPr lang="en-US"/>
          </a:p>
        </p:txBody>
      </p:sp>
    </p:spTree>
    <p:extLst>
      <p:ext uri="{BB962C8B-B14F-4D97-AF65-F5344CB8AC3E}">
        <p14:creationId xmlns:p14="http://schemas.microsoft.com/office/powerpoint/2010/main" val="151868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Preceding</a:t>
            </a:r>
            <a:r>
              <a:rPr lang="en-US" baseline="0" dirty="0" smtClean="0"/>
              <a:t> this, include general statement about faculty and pic. For this slide, update the photo.</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19</a:t>
            </a:fld>
            <a:endParaRPr lang="en-US"/>
          </a:p>
        </p:txBody>
      </p:sp>
    </p:spTree>
    <p:extLst>
      <p:ext uri="{BB962C8B-B14F-4D97-AF65-F5344CB8AC3E}">
        <p14:creationId xmlns:p14="http://schemas.microsoft.com/office/powerpoint/2010/main" val="151868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Condense these three slides </a:t>
            </a:r>
            <a:r>
              <a:rPr lang="en-US" smtClean="0"/>
              <a:t>into one?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25</a:t>
            </a:fld>
            <a:endParaRPr lang="en-US"/>
          </a:p>
        </p:txBody>
      </p:sp>
    </p:spTree>
    <p:extLst>
      <p:ext uri="{BB962C8B-B14F-4D97-AF65-F5344CB8AC3E}">
        <p14:creationId xmlns:p14="http://schemas.microsoft.com/office/powerpoint/2010/main" val="1832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this slide,</a:t>
            </a:r>
            <a:r>
              <a:rPr lang="en-US" baseline="0" dirty="0" smtClean="0"/>
              <a:t> but condense into one.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28</a:t>
            </a:fld>
            <a:endParaRPr lang="en-US"/>
          </a:p>
        </p:txBody>
      </p:sp>
    </p:spTree>
    <p:extLst>
      <p:ext uri="{BB962C8B-B14F-4D97-AF65-F5344CB8AC3E}">
        <p14:creationId xmlns:p14="http://schemas.microsoft.com/office/powerpoint/2010/main" val="94271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4</a:t>
            </a:fld>
            <a:endParaRPr lang="en-US"/>
          </a:p>
        </p:txBody>
      </p:sp>
    </p:spTree>
    <p:extLst>
      <p:ext uri="{BB962C8B-B14F-4D97-AF65-F5344CB8AC3E}">
        <p14:creationId xmlns:p14="http://schemas.microsoft.com/office/powerpoint/2010/main" val="101195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6</a:t>
            </a:fld>
            <a:endParaRPr lang="en-US"/>
          </a:p>
        </p:txBody>
      </p:sp>
    </p:spTree>
    <p:extLst>
      <p:ext uri="{BB962C8B-B14F-4D97-AF65-F5344CB8AC3E}">
        <p14:creationId xmlns:p14="http://schemas.microsoft.com/office/powerpoint/2010/main" val="160561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8</a:t>
            </a:fld>
            <a:endParaRPr lang="en-US"/>
          </a:p>
        </p:txBody>
      </p:sp>
    </p:spTree>
    <p:extLst>
      <p:ext uri="{BB962C8B-B14F-4D97-AF65-F5344CB8AC3E}">
        <p14:creationId xmlns:p14="http://schemas.microsoft.com/office/powerpoint/2010/main" val="340751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on this slide BS in Biopsychology (M.S.O.T.)</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11</a:t>
            </a:fld>
            <a:endParaRPr lang="en-US"/>
          </a:p>
        </p:txBody>
      </p:sp>
    </p:spTree>
    <p:extLst>
      <p:ext uri="{BB962C8B-B14F-4D97-AF65-F5344CB8AC3E}">
        <p14:creationId xmlns:p14="http://schemas.microsoft.com/office/powerpoint/2010/main" val="113607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Biopsychology slide- equity.</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12</a:t>
            </a:fld>
            <a:endParaRPr lang="en-US"/>
          </a:p>
        </p:txBody>
      </p:sp>
    </p:spTree>
    <p:extLst>
      <p:ext uri="{BB962C8B-B14F-4D97-AF65-F5344CB8AC3E}">
        <p14:creationId xmlns:p14="http://schemas.microsoft.com/office/powerpoint/2010/main" val="425752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Evaluate the necessity</a:t>
            </a:r>
            <a:r>
              <a:rPr lang="en-US" baseline="0" dirty="0" smtClean="0"/>
              <a:t> of this slide.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13</a:t>
            </a:fld>
            <a:endParaRPr lang="en-US"/>
          </a:p>
        </p:txBody>
      </p:sp>
    </p:spTree>
    <p:extLst>
      <p:ext uri="{BB962C8B-B14F-4D97-AF65-F5344CB8AC3E}">
        <p14:creationId xmlns:p14="http://schemas.microsoft.com/office/powerpoint/2010/main" val="249343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bullet</a:t>
            </a:r>
            <a:r>
              <a:rPr lang="en-US" baseline="0" dirty="0" smtClean="0"/>
              <a:t> point should be emphasized.</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14</a:t>
            </a:fld>
            <a:endParaRPr lang="en-US"/>
          </a:p>
        </p:txBody>
      </p:sp>
    </p:spTree>
    <p:extLst>
      <p:ext uri="{BB962C8B-B14F-4D97-AF65-F5344CB8AC3E}">
        <p14:creationId xmlns:p14="http://schemas.microsoft.com/office/powerpoint/2010/main" val="428962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 omit this slide.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15</a:t>
            </a:fld>
            <a:endParaRPr lang="en-US"/>
          </a:p>
        </p:txBody>
      </p:sp>
    </p:spTree>
    <p:extLst>
      <p:ext uri="{BB962C8B-B14F-4D97-AF65-F5344CB8AC3E}">
        <p14:creationId xmlns:p14="http://schemas.microsoft.com/office/powerpoint/2010/main" val="294675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0BF585E-2112-4827-AE0D-5F970D567AF7}"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2A91FC-C0F5-4CBF-AE8D-F2A88C8682C1}"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72492F-19D1-4B59-901F-E985F91857FC}"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p:spPr>
        <p:txBody>
          <a:bodyPr>
            <a:normAutofit/>
          </a:bodyPr>
          <a:lstStyle/>
          <a:p>
            <a:pPr lvl="0"/>
            <a:endParaRPr lang="en-US" noProof="0"/>
          </a:p>
        </p:txBody>
      </p:sp>
      <p:sp>
        <p:nvSpPr>
          <p:cNvPr id="4" name="Date Placeholder 3"/>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pPr>
              <a:defRPr/>
            </a:pPr>
            <a:fld id="{F795EBF4-C35A-4683-A7A0-F97E83EB7A39}" type="slidenum">
              <a:rPr lang="en-US"/>
              <a:pPr>
                <a:defRPr/>
              </a:pPr>
              <a:t>‹#›</a:t>
            </a:fld>
            <a:endParaRPr lang="en-US"/>
          </a:p>
        </p:txBody>
      </p:sp>
    </p:spTree>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pPr>
              <a:defRPr/>
            </a:pPr>
            <a:fld id="{998980F7-72CE-4158-860C-9C9C4CDE90EA}" type="slidenum">
              <a:rPr lang="en-US"/>
              <a:pPr>
                <a:defRPr/>
              </a:pPr>
              <a:t>‹#›</a:t>
            </a:fld>
            <a:endParaRPr lang="en-US"/>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C7F336-3564-4FFB-A2DC-8FDBAC19D3E4}"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34CDA-8124-4484-B095-7C0155D157BF}"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6C1639-16B5-44AF-AE76-15EF0004BFD3}"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92E60E2C-A430-4BFE-8CB5-BA90983D24E4}"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FAF1941B-ECAD-40B7-B966-4CEC9E1D0261}"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2E6AE3B-D5D3-4A1F-9D21-33E8F07726D2}"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D696007-6C39-48D2-8B2E-65E8FE8A4FAF}"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DECEAD-65E3-46DF-AE3D-11FFA33786EE}"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52E9A6EA-3FD2-4639-9B69-37EDAEBE949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Lst>
  <p:transition>
    <p:pull dir="rd"/>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messiah.edu/departments/psychology/"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Grp="1" noChangeArrowheads="1"/>
          </p:cNvSpPr>
          <p:nvPr>
            <p:ph type="ctrTitle"/>
          </p:nvPr>
        </p:nvSpPr>
        <p:spPr>
          <a:xfrm>
            <a:off x="533400" y="1676400"/>
            <a:ext cx="7851648" cy="1828800"/>
          </a:xfrm>
        </p:spPr>
        <p:txBody>
          <a:bodyPr>
            <a:noAutofit/>
          </a:bodyPr>
          <a:lstStyle/>
          <a:p>
            <a:pPr algn="ctr" eaLnBrk="1" fontAlgn="auto" hangingPunct="1">
              <a:spcAft>
                <a:spcPts val="0"/>
              </a:spcAft>
              <a:defRPr/>
            </a:pPr>
            <a:r>
              <a:rPr lang="en-US" sz="5400" dirty="0">
                <a:latin typeface="Franklin Gothic Medium" pitchFamily="34" charset="0"/>
              </a:rPr>
              <a:t>Department of Psychology</a:t>
            </a:r>
            <a:br>
              <a:rPr lang="en-US" sz="5400" dirty="0">
                <a:latin typeface="Franklin Gothic Medium" pitchFamily="34" charset="0"/>
              </a:rPr>
            </a:br>
            <a:r>
              <a:rPr lang="en-US" sz="5400" dirty="0">
                <a:latin typeface="Franklin Gothic Medium" pitchFamily="34" charset="0"/>
              </a:rPr>
              <a:t>Messiah College</a:t>
            </a:r>
          </a:p>
        </p:txBody>
      </p:sp>
      <p:sp>
        <p:nvSpPr>
          <p:cNvPr id="9219" name="Rectangle 3"/>
          <p:cNvSpPr>
            <a:spLocks noGrp="1" noChangeArrowheads="1"/>
          </p:cNvSpPr>
          <p:nvPr>
            <p:ph type="subTitle" idx="1"/>
          </p:nvPr>
        </p:nvSpPr>
        <p:spPr/>
        <p:txBody>
          <a:bodyPr/>
          <a:lstStyle/>
          <a:p>
            <a:pPr marR="0" eaLnBrk="1" hangingPunct="1"/>
            <a:r>
              <a:rPr lang="en-US" dirty="0" smtClean="0"/>
              <a:t> </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dirty="0" smtClean="0"/>
              <a:t>Developing Skills in Psychology</a:t>
            </a:r>
            <a:r>
              <a:rPr lang="en-US" dirty="0"/>
              <a:t/>
            </a:r>
            <a:br>
              <a:rPr lang="en-US" dirty="0"/>
            </a:br>
            <a:endParaRPr lang="en-US" dirty="0"/>
          </a:p>
        </p:txBody>
      </p:sp>
      <p:sp>
        <p:nvSpPr>
          <p:cNvPr id="3" name="Content Placeholder 2"/>
          <p:cNvSpPr>
            <a:spLocks noGrp="1"/>
          </p:cNvSpPr>
          <p:nvPr>
            <p:ph idx="1"/>
          </p:nvPr>
        </p:nvSpPr>
        <p:spPr>
          <a:xfrm>
            <a:off x="457200" y="1905000"/>
            <a:ext cx="6248400" cy="4669536"/>
          </a:xfrm>
        </p:spPr>
        <p:txBody>
          <a:bodyPr>
            <a:normAutofit fontScale="85000" lnSpcReduction="10000"/>
          </a:bodyPr>
          <a:lstStyle/>
          <a:p>
            <a:r>
              <a:rPr lang="en-US" dirty="0"/>
              <a:t>Messiah </a:t>
            </a:r>
            <a:r>
              <a:rPr lang="en-US" dirty="0" smtClean="0"/>
              <a:t>students may work </a:t>
            </a:r>
            <a:r>
              <a:rPr lang="en-US" dirty="0"/>
              <a:t>with faculty on research projects</a:t>
            </a:r>
            <a:r>
              <a:rPr lang="en-US" dirty="0" smtClean="0"/>
              <a:t>, </a:t>
            </a:r>
            <a:r>
              <a:rPr lang="en-US" dirty="0"/>
              <a:t>independent </a:t>
            </a:r>
            <a:r>
              <a:rPr lang="en-US" dirty="0" smtClean="0"/>
              <a:t>studies, practicum</a:t>
            </a:r>
            <a:r>
              <a:rPr lang="en-US" dirty="0"/>
              <a:t>, or participate in a Departmental Honors Project</a:t>
            </a:r>
            <a:r>
              <a:rPr lang="en-US" dirty="0" smtClean="0"/>
              <a:t>.</a:t>
            </a:r>
          </a:p>
          <a:p>
            <a:endParaRPr lang="en-US" dirty="0" smtClean="0"/>
          </a:p>
          <a:p>
            <a:r>
              <a:rPr lang="en-US" dirty="0"/>
              <a:t>Psychology students have access to interview rooms </a:t>
            </a:r>
            <a:r>
              <a:rPr lang="en-US" dirty="0" smtClean="0"/>
              <a:t>including advanced </a:t>
            </a:r>
            <a:r>
              <a:rPr lang="en-US" dirty="0"/>
              <a:t>video-recording </a:t>
            </a:r>
            <a:r>
              <a:rPr lang="en-US" dirty="0" smtClean="0"/>
              <a:t>equipment. </a:t>
            </a:r>
          </a:p>
          <a:p>
            <a:endParaRPr lang="en-US" dirty="0" smtClean="0"/>
          </a:p>
          <a:p>
            <a:r>
              <a:rPr lang="en-US" dirty="0" smtClean="0"/>
              <a:t>Students </a:t>
            </a:r>
            <a:r>
              <a:rPr lang="en-US" dirty="0"/>
              <a:t>may </a:t>
            </a:r>
            <a:r>
              <a:rPr lang="en-US" dirty="0" smtClean="0"/>
              <a:t>use perception-altering </a:t>
            </a:r>
            <a:r>
              <a:rPr lang="en-US" dirty="0"/>
              <a:t>goggles in class, devices such as a pulse oximeter to do research, and SPSS (IBM software) to perform statistical analysis. </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084" y="2580210"/>
            <a:ext cx="3505200" cy="233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80210"/>
            <a:ext cx="3657600" cy="2438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286000"/>
            <a:ext cx="1981200" cy="2925220"/>
          </a:xfrm>
          <a:prstGeom prst="rect">
            <a:avLst/>
          </a:prstGeom>
        </p:spPr>
      </p:pic>
    </p:spTree>
    <p:extLst>
      <p:ext uri="{BB962C8B-B14F-4D97-AF65-F5344CB8AC3E}">
        <p14:creationId xmlns:p14="http://schemas.microsoft.com/office/powerpoint/2010/main" val="5018803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AutoShape 2"/>
          <p:cNvSpPr>
            <a:spLocks noGrp="1" noChangeArrowheads="1"/>
          </p:cNvSpPr>
          <p:nvPr>
            <p:ph type="title"/>
          </p:nvPr>
        </p:nvSpPr>
        <p:spPr>
          <a:xfrm>
            <a:off x="762000" y="609600"/>
            <a:ext cx="7924800" cy="11430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 </a:t>
            </a:r>
            <a:r>
              <a:rPr lang="en-US">
                <a:latin typeface="Franklin Gothic Medium" pitchFamily="34" charset="0"/>
              </a:rPr>
              <a:t>					Degrees offered</a:t>
            </a:r>
          </a:p>
        </p:txBody>
      </p:sp>
      <p:sp>
        <p:nvSpPr>
          <p:cNvPr id="212995" name="Rectangle 3"/>
          <p:cNvSpPr>
            <a:spLocks noGrp="1" noChangeArrowheads="1"/>
          </p:cNvSpPr>
          <p:nvPr>
            <p:ph idx="1"/>
          </p:nvPr>
        </p:nvSpPr>
        <p:spPr>
          <a:xfrm>
            <a:off x="457200" y="2057400"/>
            <a:ext cx="8229600" cy="4517136"/>
          </a:xfrm>
        </p:spPr>
        <p:txBody>
          <a:bodyPr>
            <a:normAutofit fontScale="92500" lnSpcReduction="20000"/>
          </a:bodyPr>
          <a:lstStyle/>
          <a:p>
            <a:pPr eaLnBrk="1" hangingPunct="1">
              <a:lnSpc>
                <a:spcPct val="90000"/>
              </a:lnSpc>
            </a:pPr>
            <a:r>
              <a:rPr lang="en-US" b="1" dirty="0" smtClean="0">
                <a:latin typeface="+mj-lt"/>
              </a:rPr>
              <a:t>Bachelor of Arts (B.A.)</a:t>
            </a:r>
            <a:r>
              <a:rPr lang="en-US" dirty="0" smtClean="0">
                <a:latin typeface="+mj-lt"/>
              </a:rPr>
              <a:t> in Psychology</a:t>
            </a:r>
          </a:p>
          <a:p>
            <a:pPr marL="411480" lvl="1" indent="0">
              <a:lnSpc>
                <a:spcPct val="90000"/>
              </a:lnSpc>
              <a:buNone/>
            </a:pPr>
            <a:r>
              <a:rPr lang="en-US" dirty="0" smtClean="0">
                <a:solidFill>
                  <a:schemeClr val="accent2">
                    <a:lumMod val="60000"/>
                    <a:lumOff val="40000"/>
                  </a:schemeClr>
                </a:solidFill>
                <a:latin typeface="+mj-lt"/>
              </a:rPr>
              <a:t>● with optional Clinical Concentration</a:t>
            </a:r>
          </a:p>
          <a:p>
            <a:pPr lvl="1">
              <a:lnSpc>
                <a:spcPct val="90000"/>
              </a:lnSpc>
            </a:pPr>
            <a:endParaRPr lang="en-US" sz="1400" dirty="0" smtClean="0">
              <a:latin typeface="+mj-lt"/>
            </a:endParaRPr>
          </a:p>
          <a:p>
            <a:pPr eaLnBrk="1" hangingPunct="1">
              <a:lnSpc>
                <a:spcPct val="90000"/>
              </a:lnSpc>
            </a:pPr>
            <a:r>
              <a:rPr lang="en-US" b="1" dirty="0" smtClean="0">
                <a:latin typeface="+mj-lt"/>
              </a:rPr>
              <a:t>Bachelor of Science (B.S.)</a:t>
            </a:r>
            <a:r>
              <a:rPr lang="en-US" dirty="0" smtClean="0">
                <a:latin typeface="+mj-lt"/>
              </a:rPr>
              <a:t> in Psychology</a:t>
            </a:r>
          </a:p>
          <a:p>
            <a:pPr eaLnBrk="1" hangingPunct="1">
              <a:lnSpc>
                <a:spcPct val="90000"/>
              </a:lnSpc>
            </a:pPr>
            <a:endParaRPr lang="en-US" sz="1400" dirty="0" smtClean="0">
              <a:latin typeface="+mj-lt"/>
            </a:endParaRPr>
          </a:p>
          <a:p>
            <a:pPr eaLnBrk="1" hangingPunct="1">
              <a:lnSpc>
                <a:spcPct val="90000"/>
              </a:lnSpc>
            </a:pPr>
            <a:r>
              <a:rPr lang="en-US" b="1" dirty="0" smtClean="0">
                <a:latin typeface="+mj-lt"/>
              </a:rPr>
              <a:t>B.S. in Biopsychology</a:t>
            </a:r>
          </a:p>
          <a:p>
            <a:pPr marL="109728" lvl="1" indent="0">
              <a:lnSpc>
                <a:spcPct val="90000"/>
              </a:lnSpc>
              <a:buClr>
                <a:schemeClr val="accent3"/>
              </a:buClr>
              <a:buNone/>
            </a:pPr>
            <a:r>
              <a:rPr lang="en-US" dirty="0">
                <a:solidFill>
                  <a:schemeClr val="accent2">
                    <a:lumMod val="60000"/>
                    <a:lumOff val="40000"/>
                  </a:schemeClr>
                </a:solidFill>
              </a:rPr>
              <a:t> </a:t>
            </a:r>
            <a:r>
              <a:rPr lang="en-US" dirty="0" smtClean="0">
                <a:solidFill>
                  <a:schemeClr val="accent2">
                    <a:lumMod val="60000"/>
                    <a:lumOff val="40000"/>
                  </a:schemeClr>
                </a:solidFill>
              </a:rPr>
              <a:t>   ● including two possible tracks</a:t>
            </a:r>
          </a:p>
          <a:p>
            <a:pPr marL="109728" lvl="1" indent="0">
              <a:lnSpc>
                <a:spcPct val="90000"/>
              </a:lnSpc>
              <a:buClr>
                <a:schemeClr val="accent3"/>
              </a:buClr>
              <a:buNone/>
            </a:pPr>
            <a:endParaRPr lang="en-US" dirty="0" smtClean="0">
              <a:solidFill>
                <a:schemeClr val="accent2">
                  <a:lumMod val="60000"/>
                  <a:lumOff val="40000"/>
                </a:schemeClr>
              </a:solidFill>
            </a:endParaRPr>
          </a:p>
          <a:p>
            <a:pPr marL="274320" indent="-457200">
              <a:lnSpc>
                <a:spcPct val="90000"/>
              </a:lnSpc>
              <a:buFont typeface="Arial" panose="020B0604020202020204" pitchFamily="34" charset="0"/>
              <a:buChar char="•"/>
            </a:pPr>
            <a:r>
              <a:rPr lang="en-US" sz="3000" b="1" dirty="0" smtClean="0">
                <a:solidFill>
                  <a:schemeClr val="tx1"/>
                </a:solidFill>
                <a:latin typeface="+mj-lt"/>
              </a:rPr>
              <a:t>B.S in Biopsychology with M.S.O.T.</a:t>
            </a:r>
          </a:p>
          <a:p>
            <a:pPr marL="566928" lvl="1" indent="-457200">
              <a:lnSpc>
                <a:spcPct val="90000"/>
              </a:lnSpc>
              <a:buFont typeface="Arial" panose="020B0604020202020204" pitchFamily="34" charset="0"/>
              <a:buChar char="•"/>
            </a:pPr>
            <a:r>
              <a:rPr lang="en-US" b="1" dirty="0" smtClean="0">
                <a:solidFill>
                  <a:schemeClr val="accent2">
                    <a:lumMod val="40000"/>
                    <a:lumOff val="60000"/>
                  </a:schemeClr>
                </a:solidFill>
                <a:latin typeface="+mj-lt"/>
              </a:rPr>
              <a:t>3/2 program with TJU</a:t>
            </a:r>
          </a:p>
          <a:p>
            <a:pPr eaLnBrk="1" hangingPunct="1">
              <a:lnSpc>
                <a:spcPct val="90000"/>
              </a:lnSpc>
            </a:pPr>
            <a:endParaRPr lang="en-US" sz="1400" b="1" dirty="0" smtClean="0">
              <a:latin typeface="+mj-lt"/>
            </a:endParaRPr>
          </a:p>
          <a:p>
            <a:pPr eaLnBrk="1" hangingPunct="1">
              <a:lnSpc>
                <a:spcPct val="90000"/>
              </a:lnSpc>
            </a:pPr>
            <a:r>
              <a:rPr lang="en-US" b="1" dirty="0" smtClean="0">
                <a:latin typeface="+mj-lt"/>
              </a:rPr>
              <a:t>Psychology Minors</a:t>
            </a:r>
          </a:p>
          <a:p>
            <a:pPr marL="411480" lvl="1" indent="0">
              <a:lnSpc>
                <a:spcPct val="90000"/>
              </a:lnSpc>
              <a:buNone/>
            </a:pPr>
            <a:r>
              <a:rPr lang="en-US" dirty="0" smtClean="0">
                <a:latin typeface="+mj-lt"/>
              </a:rPr>
              <a:t>● </a:t>
            </a:r>
            <a:r>
              <a:rPr lang="en-US" dirty="0" smtClean="0">
                <a:solidFill>
                  <a:schemeClr val="accent2">
                    <a:lumMod val="60000"/>
                    <a:lumOff val="40000"/>
                  </a:schemeClr>
                </a:solidFill>
                <a:latin typeface="+mj-lt"/>
              </a:rPr>
              <a:t>Psychology</a:t>
            </a:r>
          </a:p>
          <a:p>
            <a:pPr marL="411480" lvl="1" indent="0">
              <a:lnSpc>
                <a:spcPct val="90000"/>
              </a:lnSpc>
              <a:buNone/>
            </a:pPr>
            <a:r>
              <a:rPr lang="en-US" dirty="0" smtClean="0">
                <a:solidFill>
                  <a:schemeClr val="accent2">
                    <a:lumMod val="60000"/>
                    <a:lumOff val="40000"/>
                  </a:schemeClr>
                </a:solidFill>
                <a:latin typeface="+mj-lt"/>
              </a:rPr>
              <a:t>● Pre-Counseling and Therapy (interdepartmental with HDFS)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additive="base">
                                        <p:cTn id="7" dur="500" fill="hold"/>
                                        <p:tgtEl>
                                          <p:spTgt spid="212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29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anim calcmode="lin" valueType="num">
                                      <p:cBhvr additive="base">
                                        <p:cTn id="11" dur="500" fill="hold"/>
                                        <p:tgtEl>
                                          <p:spTgt spid="2129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2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2995">
                                            <p:txEl>
                                              <p:pRg st="3" end="3"/>
                                            </p:txEl>
                                          </p:spTgt>
                                        </p:tgtEl>
                                        <p:attrNameLst>
                                          <p:attrName>style.visibility</p:attrName>
                                        </p:attrNameLst>
                                      </p:cBhvr>
                                      <p:to>
                                        <p:strVal val="visible"/>
                                      </p:to>
                                    </p:set>
                                    <p:anim calcmode="lin" valueType="num">
                                      <p:cBhvr additive="base">
                                        <p:cTn id="17" dur="500" fill="hold"/>
                                        <p:tgtEl>
                                          <p:spTgt spid="21299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2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2995">
                                            <p:txEl>
                                              <p:pRg st="5" end="5"/>
                                            </p:txEl>
                                          </p:spTgt>
                                        </p:tgtEl>
                                        <p:attrNameLst>
                                          <p:attrName>style.visibility</p:attrName>
                                        </p:attrNameLst>
                                      </p:cBhvr>
                                      <p:to>
                                        <p:strVal val="visible"/>
                                      </p:to>
                                    </p:set>
                                    <p:anim calcmode="lin" valueType="num">
                                      <p:cBhvr additive="base">
                                        <p:cTn id="23" dur="500" fill="hold"/>
                                        <p:tgtEl>
                                          <p:spTgt spid="21299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12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12995">
                                            <p:txEl>
                                              <p:pRg st="6" end="6"/>
                                            </p:txEl>
                                          </p:spTgt>
                                        </p:tgtEl>
                                        <p:attrNameLst>
                                          <p:attrName>style.visibility</p:attrName>
                                        </p:attrNameLst>
                                      </p:cBhvr>
                                      <p:to>
                                        <p:strVal val="visible"/>
                                      </p:to>
                                    </p:set>
                                    <p:anim calcmode="lin" valueType="num">
                                      <p:cBhvr additive="base">
                                        <p:cTn id="29" dur="500" fill="hold"/>
                                        <p:tgtEl>
                                          <p:spTgt spid="21299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129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12995">
                                            <p:txEl>
                                              <p:pRg st="8" end="8"/>
                                            </p:txEl>
                                          </p:spTgt>
                                        </p:tgtEl>
                                        <p:attrNameLst>
                                          <p:attrName>style.visibility</p:attrName>
                                        </p:attrNameLst>
                                      </p:cBhvr>
                                      <p:to>
                                        <p:strVal val="visible"/>
                                      </p:to>
                                    </p:set>
                                    <p:anim calcmode="lin" valueType="num">
                                      <p:cBhvr additive="base">
                                        <p:cTn id="35" dur="500" fill="hold"/>
                                        <p:tgtEl>
                                          <p:spTgt spid="21299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129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12995">
                                            <p:txEl>
                                              <p:pRg st="9" end="9"/>
                                            </p:txEl>
                                          </p:spTgt>
                                        </p:tgtEl>
                                        <p:attrNameLst>
                                          <p:attrName>style.visibility</p:attrName>
                                        </p:attrNameLst>
                                      </p:cBhvr>
                                      <p:to>
                                        <p:strVal val="visible"/>
                                      </p:to>
                                    </p:set>
                                    <p:anim calcmode="lin" valueType="num">
                                      <p:cBhvr additive="base">
                                        <p:cTn id="41" dur="500" fill="hold"/>
                                        <p:tgtEl>
                                          <p:spTgt spid="212995">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129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12995">
                                            <p:txEl>
                                              <p:pRg st="11" end="11"/>
                                            </p:txEl>
                                          </p:spTgt>
                                        </p:tgtEl>
                                        <p:attrNameLst>
                                          <p:attrName>style.visibility</p:attrName>
                                        </p:attrNameLst>
                                      </p:cBhvr>
                                      <p:to>
                                        <p:strVal val="visible"/>
                                      </p:to>
                                    </p:set>
                                    <p:anim calcmode="lin" valueType="num">
                                      <p:cBhvr additive="base">
                                        <p:cTn id="47" dur="500" fill="hold"/>
                                        <p:tgtEl>
                                          <p:spTgt spid="21299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1299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12995">
                                            <p:txEl>
                                              <p:pRg st="12" end="12"/>
                                            </p:txEl>
                                          </p:spTgt>
                                        </p:tgtEl>
                                        <p:attrNameLst>
                                          <p:attrName>style.visibility</p:attrName>
                                        </p:attrNameLst>
                                      </p:cBhvr>
                                      <p:to>
                                        <p:strVal val="visible"/>
                                      </p:to>
                                    </p:set>
                                    <p:anim calcmode="lin" valueType="num">
                                      <p:cBhvr additive="base">
                                        <p:cTn id="51" dur="500" fill="hold"/>
                                        <p:tgtEl>
                                          <p:spTgt spid="21299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12995">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12995">
                                            <p:txEl>
                                              <p:pRg st="13" end="13"/>
                                            </p:txEl>
                                          </p:spTgt>
                                        </p:tgtEl>
                                        <p:attrNameLst>
                                          <p:attrName>style.visibility</p:attrName>
                                        </p:attrNameLst>
                                      </p:cBhvr>
                                      <p:to>
                                        <p:strVal val="visible"/>
                                      </p:to>
                                    </p:set>
                                    <p:anim calcmode="lin" valueType="num">
                                      <p:cBhvr additive="base">
                                        <p:cTn id="55" dur="500" fill="hold"/>
                                        <p:tgtEl>
                                          <p:spTgt spid="212995">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1299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p:cNvSpPr>
            <a:spLocks noGrp="1" noChangeArrowheads="1"/>
          </p:cNvSpPr>
          <p:nvPr>
            <p:ph type="title"/>
          </p:nvPr>
        </p:nvSpPr>
        <p:spPr>
          <a:xfrm>
            <a:off x="762000" y="1143000"/>
            <a:ext cx="8001000" cy="1143000"/>
          </a:xfrm>
        </p:spPr>
        <p:txBody>
          <a:bodyPr>
            <a:normAutofit fontScale="90000"/>
          </a:bodyPr>
          <a:lstStyle/>
          <a:p>
            <a:pPr eaLnBrk="1" fontAlgn="auto" hangingPunct="1">
              <a:spcAft>
                <a:spcPts val="0"/>
              </a:spcAft>
              <a:defRPr/>
            </a:pPr>
            <a:r>
              <a:rPr lang="en-US" sz="4000" dirty="0" smtClean="0">
                <a:latin typeface="Franklin Gothic Medium" pitchFamily="34" charset="0"/>
              </a:rPr>
              <a:t>       Psychology </a:t>
            </a:r>
            <a:r>
              <a:rPr lang="en-US" sz="4000" dirty="0">
                <a:latin typeface="Franklin Gothic Medium" pitchFamily="34" charset="0"/>
              </a:rPr>
              <a:t>at Messiah College:</a:t>
            </a:r>
            <a:br>
              <a:rPr lang="en-US" sz="4000" dirty="0">
                <a:latin typeface="Franklin Gothic Medium" pitchFamily="34" charset="0"/>
              </a:rPr>
            </a:br>
            <a:r>
              <a:rPr lang="en-US" sz="4000" dirty="0" smtClean="0">
                <a:latin typeface="Franklin Gothic Medium" pitchFamily="34" charset="0"/>
              </a:rPr>
              <a:t>                  </a:t>
            </a:r>
            <a:r>
              <a:rPr lang="en-US" dirty="0" smtClean="0">
                <a:latin typeface="Franklin Gothic Medium" pitchFamily="34" charset="0"/>
              </a:rPr>
              <a:t>B.A</a:t>
            </a:r>
            <a:r>
              <a:rPr lang="en-US" dirty="0">
                <a:latin typeface="Franklin Gothic Medium" pitchFamily="34" charset="0"/>
              </a:rPr>
              <a:t>. vs. B.S</a:t>
            </a:r>
            <a:r>
              <a:rPr lang="en-US" dirty="0" smtClean="0">
                <a:latin typeface="Franklin Gothic Medium" pitchFamily="34" charset="0"/>
              </a:rPr>
              <a:t>.—</a:t>
            </a:r>
            <a:br>
              <a:rPr lang="en-US" dirty="0" smtClean="0">
                <a:latin typeface="Franklin Gothic Medium" pitchFamily="34" charset="0"/>
              </a:rPr>
            </a:br>
            <a:r>
              <a:rPr lang="en-US" dirty="0" smtClean="0">
                <a:latin typeface="Franklin Gothic Medium" pitchFamily="34" charset="0"/>
              </a:rPr>
              <a:t>    What’s </a:t>
            </a:r>
            <a:r>
              <a:rPr lang="en-US" dirty="0">
                <a:latin typeface="Franklin Gothic Medium" pitchFamily="34" charset="0"/>
              </a:rPr>
              <a:t>the Difference???</a:t>
            </a:r>
          </a:p>
        </p:txBody>
      </p:sp>
      <p:sp>
        <p:nvSpPr>
          <p:cNvPr id="214019" name="Rectangle 3"/>
          <p:cNvSpPr>
            <a:spLocks noGrp="1" noChangeArrowheads="1"/>
          </p:cNvSpPr>
          <p:nvPr>
            <p:ph idx="1"/>
          </p:nvPr>
        </p:nvSpPr>
        <p:spPr>
          <a:xfrm>
            <a:off x="685800" y="2590800"/>
            <a:ext cx="3886200" cy="3724275"/>
          </a:xfrm>
        </p:spPr>
        <p:txBody>
          <a:bodyPr/>
          <a:lstStyle/>
          <a:p>
            <a:pPr eaLnBrk="1" hangingPunct="1">
              <a:buFont typeface="Wingdings" pitchFamily="2" charset="2"/>
              <a:buNone/>
              <a:defRPr/>
            </a:pPr>
            <a:r>
              <a:rPr lang="en-US" b="1" dirty="0" smtClean="0">
                <a:solidFill>
                  <a:schemeClr val="accent2">
                    <a:lumMod val="60000"/>
                    <a:lumOff val="40000"/>
                  </a:schemeClr>
                </a:solidFill>
                <a:latin typeface="+mj-lt"/>
              </a:rPr>
              <a:t>a B.A. in Psychology:</a:t>
            </a:r>
          </a:p>
          <a:p>
            <a:pPr eaLnBrk="1" hangingPunct="1">
              <a:defRPr/>
            </a:pPr>
            <a:r>
              <a:rPr lang="en-US" sz="2200" dirty="0" smtClean="0">
                <a:latin typeface="+mj-lt"/>
              </a:rPr>
              <a:t>Prepares students for placements in entry-level positions in the </a:t>
            </a:r>
            <a:r>
              <a:rPr lang="en-US" sz="2200" b="1" dirty="0" smtClean="0">
                <a:latin typeface="+mj-lt"/>
              </a:rPr>
              <a:t>helping professions</a:t>
            </a:r>
            <a:r>
              <a:rPr lang="en-US" sz="2200" dirty="0" smtClean="0">
                <a:latin typeface="+mj-lt"/>
              </a:rPr>
              <a:t> or for graduate school in many </a:t>
            </a:r>
            <a:r>
              <a:rPr lang="en-US" sz="2200" b="1" dirty="0" smtClean="0">
                <a:latin typeface="+mj-lt"/>
              </a:rPr>
              <a:t>sub-fields of psychology including clinical.</a:t>
            </a:r>
          </a:p>
          <a:p>
            <a:pPr eaLnBrk="1" hangingPunct="1">
              <a:buFont typeface="Wingdings" pitchFamily="2" charset="2"/>
              <a:buNone/>
              <a:defRPr/>
            </a:pPr>
            <a:endParaRPr lang="en-US" sz="2200" b="1" dirty="0" smtClean="0">
              <a:latin typeface="+mj-lt"/>
            </a:endParaRPr>
          </a:p>
        </p:txBody>
      </p:sp>
      <p:sp>
        <p:nvSpPr>
          <p:cNvPr id="214021" name="Rectangle 5"/>
          <p:cNvSpPr>
            <a:spLocks noChangeArrowheads="1"/>
          </p:cNvSpPr>
          <p:nvPr/>
        </p:nvSpPr>
        <p:spPr bwMode="auto">
          <a:xfrm>
            <a:off x="4876800" y="2590800"/>
            <a:ext cx="3810000" cy="3724275"/>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Wingdings" pitchFamily="2" charset="2"/>
              <a:buNone/>
            </a:pPr>
            <a:r>
              <a:rPr lang="en-US" sz="2800" b="1" dirty="0">
                <a:solidFill>
                  <a:schemeClr val="accent2">
                    <a:lumMod val="60000"/>
                    <a:lumOff val="40000"/>
                  </a:schemeClr>
                </a:solidFill>
                <a:latin typeface="Arial" charset="0"/>
              </a:rPr>
              <a:t>a B.S. in Psychology:</a:t>
            </a:r>
          </a:p>
          <a:p>
            <a:pPr marL="342900" indent="-342900" eaLnBrk="1" hangingPunct="1">
              <a:spcBef>
                <a:spcPct val="20000"/>
              </a:spcBef>
              <a:buClr>
                <a:schemeClr val="tx1"/>
              </a:buClr>
              <a:buSzPct val="75000"/>
              <a:buFont typeface="Wingdings" pitchFamily="2" charset="2"/>
              <a:buNone/>
            </a:pPr>
            <a:r>
              <a:rPr lang="en-US" sz="2200" dirty="0">
                <a:latin typeface="Arial" charset="0"/>
              </a:rPr>
              <a:t>● </a:t>
            </a:r>
            <a:r>
              <a:rPr lang="en-US" sz="2200" dirty="0" smtClean="0">
                <a:latin typeface="Arial" charset="0"/>
              </a:rPr>
              <a:t> Designed </a:t>
            </a:r>
            <a:r>
              <a:rPr lang="en-US" sz="2200" dirty="0">
                <a:latin typeface="Arial" charset="0"/>
              </a:rPr>
              <a:t>for students who intend to work in a field that has a </a:t>
            </a:r>
            <a:r>
              <a:rPr lang="en-US" sz="2200" b="1" dirty="0">
                <a:latin typeface="Arial" charset="0"/>
              </a:rPr>
              <a:t>stronger emphasis on science or math </a:t>
            </a:r>
            <a:r>
              <a:rPr lang="en-US" sz="2200" dirty="0">
                <a:latin typeface="Arial" charset="0"/>
              </a:rPr>
              <a:t>or for those who wish to pursue graduate studies that lean more towards </a:t>
            </a:r>
            <a:r>
              <a:rPr lang="en-US" sz="2200" b="1" dirty="0">
                <a:latin typeface="Arial" charset="0"/>
              </a:rPr>
              <a:t>research and the sciences.</a:t>
            </a:r>
          </a:p>
        </p:txBody>
      </p:sp>
      <p:sp>
        <p:nvSpPr>
          <p:cNvPr id="15365" name="Line 6"/>
          <p:cNvSpPr>
            <a:spLocks noChangeShapeType="1"/>
          </p:cNvSpPr>
          <p:nvPr/>
        </p:nvSpPr>
        <p:spPr bwMode="auto">
          <a:xfrm>
            <a:off x="4572000" y="2667000"/>
            <a:ext cx="0" cy="3505200"/>
          </a:xfrm>
          <a:prstGeom prst="line">
            <a:avLst/>
          </a:prstGeom>
          <a:noFill/>
          <a:ln w="38100">
            <a:solidFill>
              <a:schemeClr val="tx1"/>
            </a:solidFill>
            <a:round/>
            <a:headEnd type="none" w="sm" len="sm"/>
            <a:tailEnd type="none" w="sm" len="sm"/>
          </a:ln>
        </p:spPr>
        <p:txBody>
          <a:bodyPr wrap="none"/>
          <a:lstStyle/>
          <a:p>
            <a:endParaRPr 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14021">
                                            <p:txEl>
                                              <p:pRg st="0" end="0"/>
                                            </p:txEl>
                                          </p:spTgt>
                                        </p:tgtEl>
                                        <p:attrNameLst>
                                          <p:attrName>style.visibility</p:attrName>
                                        </p:attrNameLst>
                                      </p:cBhvr>
                                      <p:to>
                                        <p:strVal val="visible"/>
                                      </p:to>
                                    </p:set>
                                    <p:anim calcmode="lin" valueType="num">
                                      <p:cBhvr additive="base">
                                        <p:cTn id="19" dur="500" fill="hold"/>
                                        <p:tgtEl>
                                          <p:spTgt spid="21402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40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4021">
                                            <p:txEl>
                                              <p:pRg st="1" end="1"/>
                                            </p:txEl>
                                          </p:spTgt>
                                        </p:tgtEl>
                                        <p:attrNameLst>
                                          <p:attrName>style.visibility</p:attrName>
                                        </p:attrNameLst>
                                      </p:cBhvr>
                                      <p:to>
                                        <p:strVal val="visible"/>
                                      </p:to>
                                    </p:set>
                                    <p:anim calcmode="lin" valueType="num">
                                      <p:cBhvr additive="base">
                                        <p:cTn id="25" dur="500" fill="hold"/>
                                        <p:tgtEl>
                                          <p:spTgt spid="214021">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402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762000" y="762000"/>
            <a:ext cx="9144000" cy="12954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a:t>
            </a:r>
            <a:br>
              <a:rPr lang="en-US" sz="4000">
                <a:latin typeface="Franklin Gothic Medium" pitchFamily="34" charset="0"/>
              </a:rPr>
            </a:br>
            <a:r>
              <a:rPr lang="en-US" sz="600">
                <a:latin typeface="Franklin Gothic Medium" pitchFamily="34" charset="0"/>
              </a:rPr>
              <a:t> </a:t>
            </a:r>
            <a:r>
              <a:rPr lang="en-US" sz="3800">
                <a:latin typeface="Franklin Gothic Medium" pitchFamily="34" charset="0"/>
              </a:rPr>
              <a:t/>
            </a:r>
            <a:br>
              <a:rPr lang="en-US" sz="3800">
                <a:latin typeface="Franklin Gothic Medium" pitchFamily="34" charset="0"/>
              </a:rPr>
            </a:br>
            <a:r>
              <a:rPr lang="en-US" sz="2500">
                <a:latin typeface="Franklin Gothic Medium" pitchFamily="34" charset="0"/>
              </a:rPr>
              <a:t>Division of Credits for the B.A. &amp; B.S. in Psychology</a:t>
            </a:r>
            <a:r>
              <a:rPr lang="en-US" sz="2500" i="1">
                <a:latin typeface="Franklin Gothic Medium" pitchFamily="34" charset="0"/>
              </a:rPr>
              <a:t/>
            </a:r>
            <a:br>
              <a:rPr lang="en-US" sz="2500" i="1">
                <a:latin typeface="Franklin Gothic Medium" pitchFamily="34" charset="0"/>
              </a:rPr>
            </a:br>
            <a:r>
              <a:rPr lang="en-US" sz="600" i="1">
                <a:latin typeface="BernhardMod BT" pitchFamily="18" charset="0"/>
              </a:rPr>
              <a:t> </a:t>
            </a:r>
            <a:r>
              <a:rPr lang="en-US" sz="2500" i="1">
                <a:latin typeface="BernhardMod BT" pitchFamily="18" charset="0"/>
              </a:rPr>
              <a:t/>
            </a:r>
            <a:br>
              <a:rPr lang="en-US" sz="2500" i="1">
                <a:latin typeface="BernhardMod BT" pitchFamily="18" charset="0"/>
              </a:rPr>
            </a:br>
            <a:endParaRPr lang="en-US" sz="1700">
              <a:latin typeface="BernhardMod BT" pitchFamily="18" charset="0"/>
            </a:endParaRP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710645705"/>
              </p:ext>
            </p:extLst>
          </p:nvPr>
        </p:nvGraphicFramePr>
        <p:xfrm>
          <a:off x="609600" y="1981200"/>
          <a:ext cx="7629525" cy="3989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a:xfrm>
            <a:off x="609600" y="685800"/>
            <a:ext cx="8534400" cy="12192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a:t>
            </a:r>
            <a:br>
              <a:rPr lang="en-US" sz="4000">
                <a:latin typeface="Franklin Gothic Medium" pitchFamily="34" charset="0"/>
              </a:rPr>
            </a:br>
            <a:r>
              <a:rPr lang="en-US" sz="4000">
                <a:latin typeface="Franklin Gothic Medium" pitchFamily="34" charset="0"/>
              </a:rPr>
              <a:t>			B.S. in </a:t>
            </a:r>
            <a:r>
              <a:rPr lang="en-US">
                <a:latin typeface="Franklin Gothic Medium" pitchFamily="34" charset="0"/>
              </a:rPr>
              <a:t>BIOPSYCHOLOGY</a:t>
            </a:r>
            <a:r>
              <a:rPr lang="en-US" i="1">
                <a:latin typeface="BernhardMod BT" pitchFamily="18" charset="0"/>
              </a:rPr>
              <a:t> </a:t>
            </a:r>
          </a:p>
        </p:txBody>
      </p:sp>
      <p:sp>
        <p:nvSpPr>
          <p:cNvPr id="113667" name="Rectangle 3"/>
          <p:cNvSpPr>
            <a:spLocks noGrp="1" noChangeArrowheads="1"/>
          </p:cNvSpPr>
          <p:nvPr>
            <p:ph sz="half" idx="1"/>
          </p:nvPr>
        </p:nvSpPr>
        <p:spPr>
          <a:xfrm>
            <a:off x="612228" y="1752600"/>
            <a:ext cx="8534400" cy="4953000"/>
          </a:xfrm>
        </p:spPr>
        <p:txBody>
          <a:bodyPr>
            <a:normAutofit/>
          </a:bodyPr>
          <a:lstStyle/>
          <a:p>
            <a:pPr eaLnBrk="1" hangingPunct="1"/>
            <a:r>
              <a:rPr lang="en-US" sz="2400" dirty="0" smtClean="0">
                <a:latin typeface="+mj-lt"/>
              </a:rPr>
              <a:t>Biopsychology is the scientific study of the biology of behavior and mental processes (such as learning, memory, perception, attention, motivation, emotion, and cognition).</a:t>
            </a:r>
          </a:p>
          <a:p>
            <a:pPr eaLnBrk="1" hangingPunct="1"/>
            <a:r>
              <a:rPr lang="en-US" sz="2400" dirty="0" smtClean="0">
                <a:latin typeface="+mj-lt"/>
              </a:rPr>
              <a:t>Our B.S. in Biopsychology is a collaborative effort with the Department of Biological Sciences.</a:t>
            </a:r>
          </a:p>
          <a:p>
            <a:pPr eaLnBrk="1" hangingPunct="1"/>
            <a:r>
              <a:rPr lang="en-US" sz="2400" dirty="0" smtClean="0">
                <a:latin typeface="+mj-lt"/>
              </a:rPr>
              <a:t>Prepares students who are interested in fields such as:</a:t>
            </a:r>
          </a:p>
          <a:p>
            <a:pPr lvl="1" eaLnBrk="1" hangingPunct="1">
              <a:buFontTx/>
              <a:buNone/>
            </a:pPr>
            <a:r>
              <a:rPr lang="en-US" sz="2000" b="1" dirty="0" smtClean="0">
                <a:solidFill>
                  <a:schemeClr val="accent2">
                    <a:lumMod val="60000"/>
                    <a:lumOff val="40000"/>
                  </a:schemeClr>
                </a:solidFill>
                <a:latin typeface="+mj-lt"/>
              </a:rPr>
              <a:t>● Medicine		 	   ● Psychopharmacology	</a:t>
            </a:r>
          </a:p>
          <a:p>
            <a:pPr lvl="1" eaLnBrk="1" hangingPunct="1">
              <a:buFontTx/>
              <a:buNone/>
            </a:pPr>
            <a:r>
              <a:rPr lang="en-US" sz="2000" b="1" dirty="0" smtClean="0">
                <a:solidFill>
                  <a:schemeClr val="accent2">
                    <a:lumMod val="60000"/>
                    <a:lumOff val="40000"/>
                  </a:schemeClr>
                </a:solidFill>
                <a:latin typeface="+mj-lt"/>
              </a:rPr>
              <a:t>● Psychiatry		   ● Neuropsychology</a:t>
            </a:r>
          </a:p>
          <a:p>
            <a:pPr lvl="1" eaLnBrk="1" hangingPunct="1">
              <a:buFontTx/>
              <a:buNone/>
            </a:pPr>
            <a:r>
              <a:rPr lang="en-US" sz="2000" b="1" dirty="0" smtClean="0">
                <a:solidFill>
                  <a:schemeClr val="accent2">
                    <a:lumMod val="60000"/>
                    <a:lumOff val="40000"/>
                  </a:schemeClr>
                </a:solidFill>
                <a:latin typeface="+mj-lt"/>
              </a:rPr>
              <a:t>● Cognitive neuroscience	   ● Behavioral genetics</a:t>
            </a:r>
          </a:p>
          <a:p>
            <a:r>
              <a:rPr lang="en-US" sz="2000" b="1" dirty="0" smtClean="0">
                <a:solidFill>
                  <a:schemeClr val="accent2">
                    <a:lumMod val="60000"/>
                    <a:lumOff val="40000"/>
                  </a:schemeClr>
                </a:solidFill>
                <a:latin typeface="+mj-lt"/>
              </a:rPr>
              <a:t>● Occupational therapy	   ● Comparative Psychology</a:t>
            </a:r>
            <a:endParaRPr lang="en-US" sz="2400" dirty="0"/>
          </a:p>
          <a:p>
            <a:r>
              <a:rPr lang="en-US" sz="2400" b="1" dirty="0" smtClean="0"/>
              <a:t>3 + 2 Occupational Therapy Program with Thomas Jefferson University</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Grp="1" noChangeArrowheads="1"/>
          </p:cNvSpPr>
          <p:nvPr>
            <p:ph type="title"/>
          </p:nvPr>
        </p:nvSpPr>
        <p:spPr>
          <a:xfrm>
            <a:off x="762000" y="762000"/>
            <a:ext cx="9144000" cy="12954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a:t>
            </a:r>
            <a:br>
              <a:rPr lang="en-US" sz="4000">
                <a:latin typeface="Franklin Gothic Medium" pitchFamily="34" charset="0"/>
              </a:rPr>
            </a:br>
            <a:r>
              <a:rPr lang="en-US" sz="600">
                <a:latin typeface="Franklin Gothic Medium" pitchFamily="34" charset="0"/>
              </a:rPr>
              <a:t> </a:t>
            </a:r>
            <a:r>
              <a:rPr lang="en-US" sz="3800">
                <a:latin typeface="Franklin Gothic Medium" pitchFamily="34" charset="0"/>
              </a:rPr>
              <a:t/>
            </a:r>
            <a:br>
              <a:rPr lang="en-US" sz="3800">
                <a:latin typeface="Franklin Gothic Medium" pitchFamily="34" charset="0"/>
              </a:rPr>
            </a:br>
            <a:r>
              <a:rPr lang="en-US" sz="2500">
                <a:latin typeface="Franklin Gothic Medium" pitchFamily="34" charset="0"/>
              </a:rPr>
              <a:t>Division of Credits for the B.S. in Biopsychology</a:t>
            </a:r>
            <a:r>
              <a:rPr lang="en-US" sz="2500" i="1">
                <a:latin typeface="Franklin Gothic Medium" pitchFamily="34" charset="0"/>
              </a:rPr>
              <a:t/>
            </a:r>
            <a:br>
              <a:rPr lang="en-US" sz="2500" i="1">
                <a:latin typeface="Franklin Gothic Medium" pitchFamily="34" charset="0"/>
              </a:rPr>
            </a:br>
            <a:r>
              <a:rPr lang="en-US" sz="600" i="1">
                <a:latin typeface="BernhardMod BT" pitchFamily="18" charset="0"/>
              </a:rPr>
              <a:t> </a:t>
            </a:r>
            <a:r>
              <a:rPr lang="en-US" sz="2500" i="1">
                <a:latin typeface="BernhardMod BT" pitchFamily="18" charset="0"/>
              </a:rPr>
              <a:t/>
            </a:r>
            <a:br>
              <a:rPr lang="en-US" sz="2500" i="1">
                <a:latin typeface="BernhardMod BT" pitchFamily="18" charset="0"/>
              </a:rPr>
            </a:br>
            <a:endParaRPr lang="en-US" sz="1700">
              <a:latin typeface="BernhardMod BT" pitchFamily="18" charset="0"/>
            </a:endParaRP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1044178484"/>
              </p:ext>
            </p:extLst>
          </p:nvPr>
        </p:nvGraphicFramePr>
        <p:xfrm>
          <a:off x="731838" y="2028825"/>
          <a:ext cx="7629525" cy="3989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457200" y="838200"/>
            <a:ext cx="8229600" cy="1066800"/>
          </a:xfrm>
        </p:spPr>
        <p:txBody>
          <a:bodyPr>
            <a:normAutofit/>
          </a:bodyPr>
          <a:lstStyle/>
          <a:p>
            <a:pPr eaLnBrk="1" hangingPunct="1"/>
            <a:r>
              <a:rPr lang="en-US" sz="3200" dirty="0" smtClean="0"/>
              <a:t>Psychology at Messiah College:</a:t>
            </a:r>
            <a:br>
              <a:rPr lang="en-US" sz="3200" dirty="0" smtClean="0"/>
            </a:br>
            <a:r>
              <a:rPr lang="en-US" sz="3200" dirty="0" smtClean="0"/>
              <a:t>		  Opportunities in Psychology</a:t>
            </a:r>
          </a:p>
        </p:txBody>
      </p:sp>
      <p:sp>
        <p:nvSpPr>
          <p:cNvPr id="215043" name="Rectangle 3"/>
          <p:cNvSpPr>
            <a:spLocks noGrp="1" noChangeArrowheads="1"/>
          </p:cNvSpPr>
          <p:nvPr>
            <p:ph idx="1"/>
          </p:nvPr>
        </p:nvSpPr>
        <p:spPr>
          <a:xfrm>
            <a:off x="0" y="2057400"/>
            <a:ext cx="6483824" cy="4800600"/>
          </a:xfrm>
        </p:spPr>
        <p:txBody>
          <a:bodyPr>
            <a:normAutofit/>
          </a:bodyPr>
          <a:lstStyle/>
          <a:p>
            <a:pPr eaLnBrk="1" hangingPunct="1">
              <a:lnSpc>
                <a:spcPct val="80000"/>
              </a:lnSpc>
            </a:pPr>
            <a:r>
              <a:rPr lang="en-US" sz="1800" dirty="0" smtClean="0">
                <a:latin typeface="+mj-lt"/>
              </a:rPr>
              <a:t>Join </a:t>
            </a:r>
            <a:r>
              <a:rPr lang="en-US" sz="1800" dirty="0" smtClean="0">
                <a:solidFill>
                  <a:schemeClr val="accent2">
                    <a:lumMod val="60000"/>
                    <a:lumOff val="40000"/>
                  </a:schemeClr>
                </a:solidFill>
                <a:latin typeface="+mj-lt"/>
              </a:rPr>
              <a:t>Minds Matter</a:t>
            </a:r>
            <a:r>
              <a:rPr lang="en-US" sz="1800" dirty="0" smtClean="0">
                <a:latin typeface="+mj-lt"/>
              </a:rPr>
              <a:t>, which educates students on mental illness by reaching out through service to the local community</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Become a member of </a:t>
            </a:r>
            <a:r>
              <a:rPr lang="en-US" sz="1800" dirty="0" smtClean="0">
                <a:solidFill>
                  <a:schemeClr val="accent2">
                    <a:lumMod val="60000"/>
                    <a:lumOff val="40000"/>
                  </a:schemeClr>
                </a:solidFill>
                <a:latin typeface="+mj-lt"/>
              </a:rPr>
              <a:t>Psi Chi</a:t>
            </a:r>
            <a:r>
              <a:rPr lang="en-US" sz="1800" dirty="0" smtClean="0">
                <a:latin typeface="+mj-lt"/>
              </a:rPr>
              <a:t>, the national honor society for Psychology</a:t>
            </a:r>
          </a:p>
          <a:p>
            <a:pPr eaLnBrk="1" hangingPunct="1">
              <a:lnSpc>
                <a:spcPct val="80000"/>
              </a:lnSpc>
            </a:pPr>
            <a:endParaRPr lang="en-US" sz="1800" dirty="0">
              <a:latin typeface="+mj-lt"/>
            </a:endParaRPr>
          </a:p>
          <a:p>
            <a:pPr eaLnBrk="1" hangingPunct="1">
              <a:lnSpc>
                <a:spcPct val="80000"/>
              </a:lnSpc>
            </a:pPr>
            <a:r>
              <a:rPr lang="en-US" sz="1800" dirty="0" err="1" smtClean="0">
                <a:latin typeface="+mj-lt"/>
              </a:rPr>
              <a:t>Biospychology</a:t>
            </a:r>
            <a:r>
              <a:rPr lang="en-US" sz="1800" dirty="0" smtClean="0">
                <a:latin typeface="+mj-lt"/>
              </a:rPr>
              <a:t> majors may become members of </a:t>
            </a:r>
            <a:r>
              <a:rPr lang="en-US" sz="1800" dirty="0" smtClean="0">
                <a:solidFill>
                  <a:schemeClr val="accent2">
                    <a:lumMod val="60000"/>
                    <a:lumOff val="40000"/>
                  </a:schemeClr>
                </a:solidFill>
                <a:latin typeface="+mj-lt"/>
              </a:rPr>
              <a:t>Sigma Zeta</a:t>
            </a:r>
            <a:r>
              <a:rPr lang="en-US" sz="1800" dirty="0" smtClean="0">
                <a:latin typeface="+mj-lt"/>
              </a:rPr>
              <a:t>, the national honor society for Biology</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Connect faith and academics through the completion of </a:t>
            </a:r>
            <a:r>
              <a:rPr lang="en-US" sz="1800" dirty="0" smtClean="0">
                <a:solidFill>
                  <a:schemeClr val="accent2">
                    <a:lumMod val="60000"/>
                    <a:lumOff val="40000"/>
                  </a:schemeClr>
                </a:solidFill>
                <a:latin typeface="+mj-lt"/>
              </a:rPr>
              <a:t>service learning </a:t>
            </a:r>
            <a:r>
              <a:rPr lang="en-US" sz="1800" dirty="0" smtClean="0">
                <a:latin typeface="+mj-lt"/>
              </a:rPr>
              <a:t>projects related to psychology</a:t>
            </a:r>
          </a:p>
          <a:p>
            <a:pPr eaLnBrk="1" hangingPunct="1">
              <a:lnSpc>
                <a:spcPct val="80000"/>
              </a:lnSpc>
            </a:pPr>
            <a:endParaRPr lang="en-US" sz="1800" dirty="0" smtClean="0">
              <a:latin typeface="+mj-lt"/>
            </a:endParaRPr>
          </a:p>
          <a:p>
            <a:pPr eaLnBrk="1" hangingPunct="1">
              <a:lnSpc>
                <a:spcPct val="80000"/>
              </a:lnSpc>
            </a:pPr>
            <a:r>
              <a:rPr lang="en-US" sz="1800" dirty="0" smtClean="0">
                <a:solidFill>
                  <a:schemeClr val="accent2">
                    <a:lumMod val="60000"/>
                    <a:lumOff val="40000"/>
                  </a:schemeClr>
                </a:solidFill>
                <a:latin typeface="+mj-lt"/>
              </a:rPr>
              <a:t>Research, write, and present </a:t>
            </a:r>
            <a:r>
              <a:rPr lang="en-US" sz="1800" dirty="0" smtClean="0">
                <a:latin typeface="+mj-lt"/>
              </a:rPr>
              <a:t>with faculty members</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Complete a </a:t>
            </a:r>
            <a:r>
              <a:rPr lang="en-US" sz="1800" dirty="0" smtClean="0">
                <a:solidFill>
                  <a:schemeClr val="accent2">
                    <a:lumMod val="60000"/>
                    <a:lumOff val="40000"/>
                  </a:schemeClr>
                </a:solidFill>
                <a:latin typeface="+mj-lt"/>
              </a:rPr>
              <a:t>Senior Major Honors Project</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Gain additional experience through an </a:t>
            </a:r>
            <a:r>
              <a:rPr lang="en-US" sz="1800" dirty="0" smtClean="0">
                <a:solidFill>
                  <a:schemeClr val="accent2">
                    <a:lumMod val="60000"/>
                    <a:lumOff val="40000"/>
                  </a:schemeClr>
                </a:solidFill>
                <a:latin typeface="+mj-lt"/>
              </a:rPr>
              <a:t>internship or practicum</a:t>
            </a:r>
            <a:r>
              <a:rPr lang="en-US" sz="1800" dirty="0" smtClean="0">
                <a:latin typeface="+mj-lt"/>
              </a:rPr>
              <a:t> related to Psychology</a:t>
            </a:r>
          </a:p>
          <a:p>
            <a:pPr eaLnBrk="1" hangingPunct="1">
              <a:lnSpc>
                <a:spcPct val="80000"/>
              </a:lnSpc>
            </a:pPr>
            <a:endParaRPr lang="en-US" sz="1800" dirty="0" smtClean="0">
              <a:latin typeface="+mj-lt"/>
            </a:endParaRPr>
          </a:p>
          <a:p>
            <a:pPr>
              <a:lnSpc>
                <a:spcPct val="80000"/>
              </a:lnSpc>
            </a:pPr>
            <a:endParaRPr lang="en-US" sz="1800" dirty="0">
              <a:latin typeface="+mj-lt"/>
            </a:endParaRPr>
          </a:p>
          <a:p>
            <a:pPr eaLnBrk="1" hangingPunct="1">
              <a:lnSpc>
                <a:spcPct val="80000"/>
              </a:lnSpc>
            </a:pPr>
            <a:endParaRPr lang="en-US" sz="1800" b="1" dirty="0" smtClean="0">
              <a:latin typeface="+mj-lt"/>
            </a:endParaRPr>
          </a:p>
          <a:p>
            <a:pPr eaLnBrk="1" hangingPunct="1">
              <a:lnSpc>
                <a:spcPct val="80000"/>
              </a:lnSpc>
              <a:buFont typeface="Wingdings" pitchFamily="2" charset="2"/>
              <a:buNone/>
            </a:pPr>
            <a:endParaRPr lang="en-US" sz="2400" b="1" dirty="0" smtClean="0">
              <a:latin typeface="Franklin Gothic Medium" pitchFamily="34" charset="0"/>
            </a:endParaRPr>
          </a:p>
          <a:p>
            <a:pPr eaLnBrk="1" hangingPunct="1">
              <a:lnSpc>
                <a:spcPct val="80000"/>
              </a:lnSpc>
            </a:pP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191000"/>
            <a:ext cx="2941093" cy="220582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diamond(in)">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diamond(in)">
                                      <p:cBhvr>
                                        <p:cTn id="12" dur="500"/>
                                        <p:tgtEl>
                                          <p:spTgt spid="215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15043">
                                            <p:txEl>
                                              <p:pRg st="4" end="4"/>
                                            </p:txEl>
                                          </p:spTgt>
                                        </p:tgtEl>
                                        <p:attrNameLst>
                                          <p:attrName>style.visibility</p:attrName>
                                        </p:attrNameLst>
                                      </p:cBhvr>
                                      <p:to>
                                        <p:strVal val="visible"/>
                                      </p:to>
                                    </p:set>
                                    <p:animEffect transition="in" filter="diamond(in)">
                                      <p:cBhvr>
                                        <p:cTn id="17" dur="500"/>
                                        <p:tgtEl>
                                          <p:spTgt spid="2150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15043">
                                            <p:txEl>
                                              <p:pRg st="6" end="6"/>
                                            </p:txEl>
                                          </p:spTgt>
                                        </p:tgtEl>
                                        <p:attrNameLst>
                                          <p:attrName>style.visibility</p:attrName>
                                        </p:attrNameLst>
                                      </p:cBhvr>
                                      <p:to>
                                        <p:strVal val="visible"/>
                                      </p:to>
                                    </p:set>
                                    <p:animEffect transition="in" filter="diamond(in)">
                                      <p:cBhvr>
                                        <p:cTn id="22" dur="500"/>
                                        <p:tgtEl>
                                          <p:spTgt spid="2150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15043">
                                            <p:txEl>
                                              <p:pRg st="8" end="8"/>
                                            </p:txEl>
                                          </p:spTgt>
                                        </p:tgtEl>
                                        <p:attrNameLst>
                                          <p:attrName>style.visibility</p:attrName>
                                        </p:attrNameLst>
                                      </p:cBhvr>
                                      <p:to>
                                        <p:strVal val="visible"/>
                                      </p:to>
                                    </p:set>
                                    <p:animEffect transition="in" filter="diamond(in)">
                                      <p:cBhvr>
                                        <p:cTn id="27" dur="500"/>
                                        <p:tgtEl>
                                          <p:spTgt spid="21504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15043">
                                            <p:txEl>
                                              <p:pRg st="10" end="10"/>
                                            </p:txEl>
                                          </p:spTgt>
                                        </p:tgtEl>
                                        <p:attrNameLst>
                                          <p:attrName>style.visibility</p:attrName>
                                        </p:attrNameLst>
                                      </p:cBhvr>
                                      <p:to>
                                        <p:strVal val="visible"/>
                                      </p:to>
                                    </p:set>
                                    <p:animEffect transition="in" filter="diamond(in)">
                                      <p:cBhvr>
                                        <p:cTn id="32" dur="500"/>
                                        <p:tgtEl>
                                          <p:spTgt spid="21504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15043">
                                            <p:txEl>
                                              <p:pRg st="12" end="12"/>
                                            </p:txEl>
                                          </p:spTgt>
                                        </p:tgtEl>
                                        <p:attrNameLst>
                                          <p:attrName>style.visibility</p:attrName>
                                        </p:attrNameLst>
                                      </p:cBhvr>
                                      <p:to>
                                        <p:strVal val="visible"/>
                                      </p:to>
                                    </p:set>
                                    <p:animEffect transition="in" filter="diamond(in)">
                                      <p:cBhvr>
                                        <p:cTn id="40" dur="500"/>
                                        <p:tgtEl>
                                          <p:spTgt spid="2150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1066800"/>
          </a:xfrm>
        </p:spPr>
        <p:txBody>
          <a:bodyPr>
            <a:normAutofit fontScale="90000"/>
          </a:bodyPr>
          <a:lstStyle/>
          <a:p>
            <a:r>
              <a:rPr lang="en-US" dirty="0" smtClean="0"/>
              <a:t>Messiah College Psychology Department Faculty</a:t>
            </a:r>
            <a:endParaRPr lang="en-US" dirty="0"/>
          </a:p>
        </p:txBody>
      </p:sp>
      <p:sp>
        <p:nvSpPr>
          <p:cNvPr id="3" name="Content Placeholder 2"/>
          <p:cNvSpPr>
            <a:spLocks noGrp="1"/>
          </p:cNvSpPr>
          <p:nvPr>
            <p:ph idx="1"/>
          </p:nvPr>
        </p:nvSpPr>
        <p:spPr>
          <a:xfrm>
            <a:off x="5181600" y="2047778"/>
            <a:ext cx="4038600" cy="4325112"/>
          </a:xfrm>
        </p:spPr>
        <p:txBody>
          <a:bodyPr>
            <a:normAutofit fontScale="92500" lnSpcReduction="20000"/>
          </a:bodyPr>
          <a:lstStyle/>
          <a:p>
            <a:r>
              <a:rPr lang="en-US" sz="2400" dirty="0"/>
              <a:t>The faculty </a:t>
            </a:r>
            <a:r>
              <a:rPr lang="en-US" sz="2400" dirty="0" smtClean="0"/>
              <a:t>are </a:t>
            </a:r>
            <a:r>
              <a:rPr lang="en-US" sz="2400" dirty="0"/>
              <a:t>passionate about their </a:t>
            </a:r>
            <a:r>
              <a:rPr lang="en-US" sz="2400" dirty="0" smtClean="0"/>
              <a:t>fields</a:t>
            </a:r>
          </a:p>
          <a:p>
            <a:r>
              <a:rPr lang="en-US" sz="2400" dirty="0" smtClean="0"/>
              <a:t>Bring </a:t>
            </a:r>
            <a:r>
              <a:rPr lang="en-US" sz="2400" dirty="0"/>
              <a:t>enthusiasm and a variety of engaged teaching styles to the </a:t>
            </a:r>
            <a:r>
              <a:rPr lang="en-US" sz="2400" dirty="0" smtClean="0"/>
              <a:t>classroom</a:t>
            </a:r>
          </a:p>
          <a:p>
            <a:r>
              <a:rPr lang="en-US" sz="2400" dirty="0" smtClean="0"/>
              <a:t>Psychology </a:t>
            </a:r>
            <a:r>
              <a:rPr lang="en-US" sz="2400" dirty="0"/>
              <a:t>professors have expertise and experience in a variety of disciplines from therapy to experimental research to </a:t>
            </a:r>
            <a:r>
              <a:rPr lang="en-US" sz="2400" dirty="0" smtClean="0"/>
              <a:t>biopsychology.</a:t>
            </a:r>
          </a:p>
          <a:p>
            <a:r>
              <a:rPr lang="en-US" sz="2400" dirty="0" smtClean="0"/>
              <a:t>All </a:t>
            </a:r>
            <a:r>
              <a:rPr lang="en-US" sz="2400" dirty="0"/>
              <a:t>professors are </a:t>
            </a:r>
            <a:r>
              <a:rPr lang="en-US" sz="2400" dirty="0" smtClean="0"/>
              <a:t>knowledgeable and </a:t>
            </a:r>
            <a:r>
              <a:rPr lang="en-US" sz="2400" dirty="0"/>
              <a:t>well-suited to the profession of education</a:t>
            </a:r>
            <a:r>
              <a:rPr lang="en-US" sz="2400" dirty="0" smtClean="0"/>
              <a:t>.</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01" y="2133600"/>
            <a:ext cx="4952621" cy="3714466"/>
          </a:xfrm>
          <a:prstGeom prst="rect">
            <a:avLst/>
          </a:prstGeom>
        </p:spPr>
      </p:pic>
    </p:spTree>
    <p:extLst>
      <p:ext uri="{BB962C8B-B14F-4D97-AF65-F5344CB8AC3E}">
        <p14:creationId xmlns:p14="http://schemas.microsoft.com/office/powerpoint/2010/main" val="413115574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a:xfrm>
            <a:off x="762000" y="8382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0483" name="Rectangle 3"/>
          <p:cNvSpPr>
            <a:spLocks noGrp="1" noChangeArrowheads="1"/>
          </p:cNvSpPr>
          <p:nvPr>
            <p:ph sz="half" idx="1"/>
          </p:nvPr>
        </p:nvSpPr>
        <p:spPr>
          <a:xfrm>
            <a:off x="5373688" y="2895600"/>
            <a:ext cx="3770312" cy="3962400"/>
          </a:xfrm>
        </p:spPr>
        <p:txBody>
          <a:bodyPr/>
          <a:lstStyle/>
          <a:p>
            <a:pPr eaLnBrk="1" hangingPunct="1"/>
            <a:endParaRPr lang="en-US" sz="2400" dirty="0" smtClean="0"/>
          </a:p>
          <a:p>
            <a:pPr eaLnBrk="1" hangingPunct="1"/>
            <a:endParaRPr lang="en-US" sz="2400" dirty="0" smtClean="0"/>
          </a:p>
          <a:p>
            <a:pPr eaLnBrk="1" hangingPunct="1">
              <a:buNone/>
            </a:pPr>
            <a:endParaRPr lang="en-US" sz="2400" dirty="0" smtClean="0"/>
          </a:p>
          <a:p>
            <a:pPr eaLnBrk="1" hangingPunct="1">
              <a:buFont typeface="Wingdings" pitchFamily="2" charset="2"/>
              <a:buNone/>
            </a:pPr>
            <a:endParaRPr lang="en-US" sz="2400" dirty="0" smtClean="0"/>
          </a:p>
          <a:p>
            <a:pPr eaLnBrk="1" hangingPunct="1"/>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r>
              <a:rPr lang="en-US" sz="2400" b="1" dirty="0" smtClean="0"/>
              <a:t>John Bechtold, Chair</a:t>
            </a:r>
          </a:p>
          <a:p>
            <a:pPr algn="ctr" eaLnBrk="1" hangingPunct="1">
              <a:buFont typeface="Wingdings" pitchFamily="2" charset="2"/>
              <a:buNone/>
            </a:pPr>
            <a:r>
              <a:rPr lang="en-US" sz="2400" b="1" dirty="0" smtClean="0"/>
              <a:t>Ph.D. Kansas State</a:t>
            </a:r>
          </a:p>
          <a:p>
            <a:pPr algn="ctr" eaLnBrk="1" hangingPunct="1">
              <a:buFont typeface="Wingdings" pitchFamily="2" charset="2"/>
              <a:buNone/>
            </a:pPr>
            <a:r>
              <a:rPr lang="en-US" sz="2400" b="1" dirty="0" smtClean="0"/>
              <a:t>1988</a:t>
            </a:r>
          </a:p>
        </p:txBody>
      </p:sp>
      <p:sp>
        <p:nvSpPr>
          <p:cNvPr id="20484" name="Rectangle 4"/>
          <p:cNvSpPr>
            <a:spLocks noGrp="1" noChangeArrowheads="1"/>
          </p:cNvSpPr>
          <p:nvPr>
            <p:ph sz="half" idx="2"/>
          </p:nvPr>
        </p:nvSpPr>
        <p:spPr>
          <a:xfrm>
            <a:off x="381000" y="2362200"/>
            <a:ext cx="4876800" cy="4191000"/>
          </a:xfrm>
        </p:spPr>
        <p:txBody>
          <a:bodyPr/>
          <a:lstStyle/>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Research &amp; Professional Interests:</a:t>
            </a:r>
          </a:p>
          <a:p>
            <a:pPr eaLnBrk="1" hangingPunct="1">
              <a:lnSpc>
                <a:spcPct val="90000"/>
              </a:lnSpc>
              <a:buSzPct val="60000"/>
              <a:buFont typeface="Wingdings" pitchFamily="2" charset="2"/>
              <a:buChar char="§"/>
            </a:pPr>
            <a:r>
              <a:rPr lang="en-US" sz="1800" dirty="0" smtClean="0">
                <a:latin typeface="+mj-lt"/>
              </a:rPr>
              <a:t>Fathering &amp; Divorce</a:t>
            </a:r>
          </a:p>
          <a:p>
            <a:pPr eaLnBrk="1" hangingPunct="1">
              <a:lnSpc>
                <a:spcPct val="90000"/>
              </a:lnSpc>
              <a:buSzPct val="60000"/>
              <a:buFont typeface="Wingdings" pitchFamily="2" charset="2"/>
              <a:buChar char="§"/>
            </a:pPr>
            <a:r>
              <a:rPr lang="en-US" sz="1800" dirty="0" smtClean="0">
                <a:latin typeface="+mj-lt"/>
              </a:rPr>
              <a:t>Cross-Cultural Studies</a:t>
            </a:r>
          </a:p>
          <a:p>
            <a:pPr eaLnBrk="1" hangingPunct="1">
              <a:lnSpc>
                <a:spcPct val="90000"/>
              </a:lnSpc>
              <a:buSzPct val="60000"/>
              <a:buFont typeface="Wingdings" pitchFamily="2" charset="2"/>
              <a:buChar char="§"/>
            </a:pPr>
            <a:r>
              <a:rPr lang="en-US" sz="1800" dirty="0" smtClean="0">
                <a:latin typeface="+mj-lt"/>
              </a:rPr>
              <a:t>Technology &amp; Its Psychological Effects</a:t>
            </a:r>
          </a:p>
          <a:p>
            <a:pPr eaLnBrk="1" hangingPunct="1">
              <a:lnSpc>
                <a:spcPct val="90000"/>
              </a:lnSpc>
              <a:buSzPct val="60000"/>
              <a:buFont typeface="Wingdings" pitchFamily="2" charset="2"/>
              <a:buChar char="§"/>
            </a:pPr>
            <a:r>
              <a:rPr lang="en-US" sz="1800" dirty="0" smtClean="0">
                <a:latin typeface="+mj-lt"/>
              </a:rPr>
              <a:t>Communication technology and European Youth</a:t>
            </a:r>
          </a:p>
          <a:p>
            <a:pPr eaLnBrk="1" hangingPunct="1">
              <a:lnSpc>
                <a:spcPct val="90000"/>
              </a:lnSpc>
              <a:buSzPct val="60000"/>
              <a:buFont typeface="Wingdings" pitchFamily="2" charset="2"/>
              <a:buChar char="§"/>
            </a:pPr>
            <a:endParaRPr lang="en-US" sz="1800" b="1" dirty="0" smtClean="0">
              <a:latin typeface="+mj-lt"/>
            </a:endParaRPr>
          </a:p>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Frequently Taught Courses:</a:t>
            </a:r>
          </a:p>
          <a:p>
            <a:pPr eaLnBrk="1" hangingPunct="1">
              <a:lnSpc>
                <a:spcPct val="90000"/>
              </a:lnSpc>
              <a:buSzPct val="60000"/>
              <a:buFont typeface="Wingdings" pitchFamily="2" charset="2"/>
              <a:buChar char="§"/>
            </a:pPr>
            <a:r>
              <a:rPr lang="en-US" sz="1800" dirty="0" smtClean="0">
                <a:latin typeface="+mj-lt"/>
              </a:rPr>
              <a:t>Opportunities in Psychology</a:t>
            </a:r>
          </a:p>
          <a:p>
            <a:pPr eaLnBrk="1" hangingPunct="1">
              <a:lnSpc>
                <a:spcPct val="90000"/>
              </a:lnSpc>
              <a:buSzPct val="60000"/>
              <a:buFont typeface="Wingdings" pitchFamily="2" charset="2"/>
              <a:buChar char="§"/>
            </a:pPr>
            <a:r>
              <a:rPr lang="en-US" sz="1800" dirty="0" smtClean="0">
                <a:latin typeface="+mj-lt"/>
              </a:rPr>
              <a:t>Cognition</a:t>
            </a:r>
          </a:p>
          <a:p>
            <a:pPr eaLnBrk="1" hangingPunct="1">
              <a:lnSpc>
                <a:spcPct val="90000"/>
              </a:lnSpc>
              <a:buSzPct val="60000"/>
              <a:buFont typeface="Wingdings" pitchFamily="2" charset="2"/>
              <a:buChar char="§"/>
            </a:pPr>
            <a:r>
              <a:rPr lang="en-US" sz="1800" dirty="0" smtClean="0">
                <a:latin typeface="+mj-lt"/>
              </a:rPr>
              <a:t>Experimental Psychology</a:t>
            </a:r>
          </a:p>
          <a:p>
            <a:pPr eaLnBrk="1" hangingPunct="1">
              <a:lnSpc>
                <a:spcPct val="90000"/>
              </a:lnSpc>
              <a:buSzPct val="60000"/>
              <a:buFont typeface="Wingdings" pitchFamily="2" charset="2"/>
              <a:buChar char="§"/>
            </a:pPr>
            <a:r>
              <a:rPr lang="en-US" sz="1800" dirty="0" smtClean="0">
                <a:latin typeface="+mj-lt"/>
              </a:rPr>
              <a:t>Cross-cultural Psychology</a:t>
            </a:r>
          </a:p>
          <a:p>
            <a:pPr eaLnBrk="1" hangingPunct="1">
              <a:lnSpc>
                <a:spcPct val="90000"/>
              </a:lnSpc>
              <a:buSzPct val="60000"/>
              <a:buFont typeface="Wingdings" pitchFamily="2" charset="2"/>
              <a:buChar char="§"/>
            </a:pPr>
            <a:r>
              <a:rPr lang="en-US" sz="1800" dirty="0" smtClean="0">
                <a:latin typeface="+mj-lt"/>
              </a:rPr>
              <a:t>Statistical Methods in Psychology</a:t>
            </a:r>
          </a:p>
        </p:txBody>
      </p:sp>
      <p:pic>
        <p:nvPicPr>
          <p:cNvPr id="20488"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7400" y="1887940"/>
            <a:ext cx="2362200" cy="3120219"/>
          </a:xfrm>
          <a:prstGeom prst="rect">
            <a:avLst/>
          </a:prstGeom>
          <a:noFill/>
        </p:spPr>
      </p:pic>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a:xfrm>
            <a:off x="762000" y="8382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0483" name="Rectangle 3"/>
          <p:cNvSpPr>
            <a:spLocks noGrp="1" noChangeArrowheads="1"/>
          </p:cNvSpPr>
          <p:nvPr>
            <p:ph sz="half" idx="1"/>
          </p:nvPr>
        </p:nvSpPr>
        <p:spPr>
          <a:xfrm>
            <a:off x="5373688" y="2819400"/>
            <a:ext cx="3770312" cy="3276600"/>
          </a:xfrm>
        </p:spPr>
        <p:txBody>
          <a:bodyPr>
            <a:normAutofit fontScale="92500" lnSpcReduction="10000"/>
          </a:bodyPr>
          <a:lstStyle/>
          <a:p>
            <a:pPr eaLnBrk="1" hangingPunct="1"/>
            <a:endParaRPr lang="en-US" sz="2400" dirty="0" smtClean="0"/>
          </a:p>
          <a:p>
            <a:pPr eaLnBrk="1" hangingPunct="1"/>
            <a:endParaRPr lang="en-US" sz="2400" dirty="0" smtClean="0"/>
          </a:p>
          <a:p>
            <a:pPr eaLnBrk="1" hangingPunct="1">
              <a:buNone/>
            </a:pPr>
            <a:endParaRPr lang="en-US" sz="2400" dirty="0" smtClean="0"/>
          </a:p>
          <a:p>
            <a:pPr eaLnBrk="1" hangingPunct="1">
              <a:buFont typeface="Wingdings" pitchFamily="2" charset="2"/>
              <a:buNone/>
            </a:pPr>
            <a:endParaRPr lang="en-US" sz="2400" dirty="0" smtClean="0"/>
          </a:p>
          <a:p>
            <a:pPr eaLnBrk="1" hangingPunct="1"/>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r>
              <a:rPr lang="en-US" sz="2400" b="1" dirty="0" smtClean="0"/>
              <a:t>      Diane Brockman </a:t>
            </a:r>
          </a:p>
          <a:p>
            <a:pPr algn="ctr" eaLnBrk="1" hangingPunct="1">
              <a:buFont typeface="Wingdings" pitchFamily="2" charset="2"/>
              <a:buNone/>
            </a:pPr>
            <a:r>
              <a:rPr lang="en-US" sz="2400" b="1" dirty="0" smtClean="0"/>
              <a:t>Ph.D. Temple</a:t>
            </a:r>
          </a:p>
          <a:p>
            <a:pPr algn="ctr" eaLnBrk="1" hangingPunct="1">
              <a:buFont typeface="Wingdings" pitchFamily="2" charset="2"/>
              <a:buNone/>
            </a:pPr>
            <a:r>
              <a:rPr lang="en-US" sz="2400" b="1" dirty="0" smtClean="0"/>
              <a:t>2002</a:t>
            </a:r>
          </a:p>
          <a:p>
            <a:pPr algn="ctr" eaLnBrk="1" hangingPunct="1">
              <a:buFont typeface="Wingdings" pitchFamily="2" charset="2"/>
              <a:buNone/>
            </a:pPr>
            <a:endParaRPr lang="en-US" sz="2400" b="1" dirty="0" smtClean="0"/>
          </a:p>
        </p:txBody>
      </p:sp>
      <p:sp>
        <p:nvSpPr>
          <p:cNvPr id="20484" name="Rectangle 4"/>
          <p:cNvSpPr>
            <a:spLocks noGrp="1" noChangeArrowheads="1"/>
          </p:cNvSpPr>
          <p:nvPr>
            <p:ph sz="half" idx="2"/>
          </p:nvPr>
        </p:nvSpPr>
        <p:spPr>
          <a:xfrm>
            <a:off x="381000" y="2362200"/>
            <a:ext cx="4876800" cy="4191000"/>
          </a:xfrm>
        </p:spPr>
        <p:txBody>
          <a:bodyPr>
            <a:normAutofit fontScale="92500" lnSpcReduction="10000"/>
          </a:bodyPr>
          <a:lstStyle/>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Research &amp; Professional Interests:</a:t>
            </a:r>
          </a:p>
          <a:p>
            <a:pPr>
              <a:lnSpc>
                <a:spcPct val="90000"/>
              </a:lnSpc>
              <a:buSzPct val="60000"/>
              <a:buFont typeface="Wingdings" pitchFamily="2" charset="2"/>
              <a:buChar char="§"/>
            </a:pPr>
            <a:r>
              <a:rPr lang="en-US" sz="1800" dirty="0" smtClean="0"/>
              <a:t>Attraction</a:t>
            </a:r>
          </a:p>
          <a:p>
            <a:pPr>
              <a:lnSpc>
                <a:spcPct val="90000"/>
              </a:lnSpc>
              <a:buSzPct val="60000"/>
              <a:buFont typeface="Wingdings" pitchFamily="2" charset="2"/>
              <a:buChar char="§"/>
            </a:pPr>
            <a:r>
              <a:rPr lang="en-US" sz="1800" dirty="0" smtClean="0"/>
              <a:t>Performance in Sports</a:t>
            </a:r>
            <a:endParaRPr lang="en-US" sz="1800" dirty="0"/>
          </a:p>
          <a:p>
            <a:pPr eaLnBrk="1" hangingPunct="1">
              <a:lnSpc>
                <a:spcPct val="90000"/>
              </a:lnSpc>
              <a:buSzPct val="60000"/>
              <a:buFont typeface="Wingdings" pitchFamily="2" charset="2"/>
              <a:buNone/>
            </a:pPr>
            <a:endParaRPr lang="en-US" sz="1800" b="1" dirty="0" smtClean="0">
              <a:solidFill>
                <a:schemeClr val="accent2">
                  <a:lumMod val="60000"/>
                  <a:lumOff val="40000"/>
                </a:schemeClr>
              </a:solidFill>
              <a:latin typeface="+mj-lt"/>
            </a:endParaRPr>
          </a:p>
          <a:p>
            <a:pPr eaLnBrk="1" hangingPunct="1">
              <a:lnSpc>
                <a:spcPct val="90000"/>
              </a:lnSpc>
              <a:buSzPct val="60000"/>
              <a:buFont typeface="Wingdings" pitchFamily="2" charset="2"/>
              <a:buChar char="§"/>
            </a:pPr>
            <a:endParaRPr lang="en-US" sz="1800" b="1" dirty="0" smtClean="0">
              <a:latin typeface="+mj-lt"/>
            </a:endParaRPr>
          </a:p>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Frequently Taught Courses:</a:t>
            </a:r>
          </a:p>
          <a:p>
            <a:pPr eaLnBrk="1" hangingPunct="1">
              <a:lnSpc>
                <a:spcPct val="90000"/>
              </a:lnSpc>
              <a:buSzPct val="60000"/>
              <a:buFont typeface="Wingdings" pitchFamily="2" charset="2"/>
              <a:buChar char="§"/>
            </a:pPr>
            <a:r>
              <a:rPr lang="en-US" sz="1800" dirty="0" smtClean="0">
                <a:latin typeface="+mj-lt"/>
              </a:rPr>
              <a:t>Introduction to Psychology</a:t>
            </a:r>
          </a:p>
          <a:p>
            <a:pPr eaLnBrk="1" hangingPunct="1">
              <a:lnSpc>
                <a:spcPct val="90000"/>
              </a:lnSpc>
              <a:buSzPct val="60000"/>
              <a:buFont typeface="Wingdings" pitchFamily="2" charset="2"/>
              <a:buChar char="§"/>
            </a:pPr>
            <a:r>
              <a:rPr lang="en-US" sz="1800" dirty="0" smtClean="0">
                <a:latin typeface="+mj-lt"/>
              </a:rPr>
              <a:t>I/O Psychology</a:t>
            </a:r>
          </a:p>
          <a:p>
            <a:pPr eaLnBrk="1" hangingPunct="1">
              <a:lnSpc>
                <a:spcPct val="90000"/>
              </a:lnSpc>
              <a:buSzPct val="60000"/>
              <a:buFont typeface="Wingdings" pitchFamily="2" charset="2"/>
              <a:buChar char="§"/>
            </a:pPr>
            <a:r>
              <a:rPr lang="en-US" sz="1800" dirty="0" smtClean="0">
                <a:latin typeface="+mj-lt"/>
              </a:rPr>
              <a:t>Introduction to Social Research</a:t>
            </a:r>
          </a:p>
          <a:p>
            <a:pPr eaLnBrk="1" hangingPunct="1">
              <a:lnSpc>
                <a:spcPct val="90000"/>
              </a:lnSpc>
              <a:buSzPct val="60000"/>
              <a:buFont typeface="Wingdings" pitchFamily="2" charset="2"/>
              <a:buChar char="§"/>
            </a:pPr>
            <a:r>
              <a:rPr lang="en-US" sz="1800" dirty="0" smtClean="0">
                <a:latin typeface="+mj-lt"/>
              </a:rPr>
              <a:t>Community Psychology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991" y="1752600"/>
            <a:ext cx="2209800" cy="3093720"/>
          </a:xfrm>
          <a:prstGeom prst="rect">
            <a:avLst/>
          </a:prstGeom>
        </p:spPr>
      </p:pic>
    </p:spTree>
    <p:extLst>
      <p:ext uri="{BB962C8B-B14F-4D97-AF65-F5344CB8AC3E}">
        <p14:creationId xmlns:p14="http://schemas.microsoft.com/office/powerpoint/2010/main" val="2328021696"/>
      </p:ext>
    </p:extLst>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457200" y="914400"/>
            <a:ext cx="8229600" cy="1066800"/>
          </a:xfrm>
        </p:spPr>
        <p:txBody>
          <a:bodyPr/>
          <a:lstStyle/>
          <a:p>
            <a:pPr eaLnBrk="1" hangingPunct="1"/>
            <a:r>
              <a:rPr lang="en-US" dirty="0" smtClean="0"/>
              <a:t>What is Psychology?	</a:t>
            </a:r>
          </a:p>
        </p:txBody>
      </p:sp>
      <p:sp>
        <p:nvSpPr>
          <p:cNvPr id="10243" name="Rectangle 3"/>
          <p:cNvSpPr>
            <a:spLocks noGrp="1" noChangeArrowheads="1"/>
          </p:cNvSpPr>
          <p:nvPr>
            <p:ph idx="1"/>
          </p:nvPr>
        </p:nvSpPr>
        <p:spPr>
          <a:xfrm>
            <a:off x="457200" y="2057400"/>
            <a:ext cx="8229600" cy="4389437"/>
          </a:xfrm>
        </p:spPr>
        <p:txBody>
          <a:bodyPr/>
          <a:lstStyle/>
          <a:p>
            <a:pPr eaLnBrk="1" hangingPunct="1"/>
            <a:endParaRPr lang="en-US" dirty="0" smtClean="0"/>
          </a:p>
          <a:p>
            <a:pPr eaLnBrk="1" hangingPunct="1"/>
            <a:r>
              <a:rPr lang="en-US" dirty="0" smtClean="0">
                <a:latin typeface="Arial" pitchFamily="34" charset="0"/>
                <a:cs typeface="Arial" pitchFamily="34" charset="0"/>
              </a:rPr>
              <a:t>Psychology is “the systematic/scientific study of the behavior and mental processes of humans.”</a:t>
            </a:r>
          </a:p>
          <a:p>
            <a:pPr eaLnBrk="1" hangingPunct="1"/>
            <a:endParaRPr lang="en-US" dirty="0" smtClean="0">
              <a:latin typeface="Arial" pitchFamily="34" charset="0"/>
              <a:cs typeface="Arial" pitchFamily="34" charset="0"/>
            </a:endParaRPr>
          </a:p>
          <a:p>
            <a:pPr marL="109728" indent="0" eaLnBrk="1" hangingPunct="1">
              <a:buNone/>
            </a:pPr>
            <a:endParaRPr lang="en-US" dirty="0" smtClean="0">
              <a:latin typeface="Arial" pitchFamily="34" charset="0"/>
              <a:cs typeface="Arial" pitchFamily="34" charset="0"/>
            </a:endParaRPr>
          </a:p>
          <a:p>
            <a:pPr eaLnBrk="1" hangingPunct="1">
              <a:buFont typeface="Wingdings" pitchFamily="2" charset="2"/>
              <a:buNone/>
            </a:pPr>
            <a:endParaRPr lang="en-US" dirty="0" smtClean="0">
              <a:latin typeface="Arial" pitchFamily="34" charset="0"/>
              <a:cs typeface="Arial" pitchFamily="34" charset="0"/>
            </a:endParaRPr>
          </a:p>
        </p:txBody>
      </p:sp>
      <p:sp>
        <p:nvSpPr>
          <p:cNvPr id="3" name="TextBox 2"/>
          <p:cNvSpPr txBox="1"/>
          <p:nvPr/>
        </p:nvSpPr>
        <p:spPr>
          <a:xfrm>
            <a:off x="457200" y="6369278"/>
            <a:ext cx="3124200" cy="215444"/>
          </a:xfrm>
          <a:prstGeom prst="rect">
            <a:avLst/>
          </a:prstGeom>
          <a:noFill/>
        </p:spPr>
        <p:txBody>
          <a:bodyPr wrap="square" rtlCol="0">
            <a:spAutoFit/>
          </a:bodyPr>
          <a:lstStyle/>
          <a:p>
            <a:r>
              <a:rPr lang="en-US" sz="800" dirty="0"/>
              <a:t>http://graduate.carleton.ca/wp-content/uploads/psychology2.jpg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991203"/>
            <a:ext cx="8153400" cy="2378075"/>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inVertical)">
                                      <p:cBhvr>
                                        <p:cTn id="7" dur="500"/>
                                        <p:tgtEl>
                                          <p:spTgt spid="1024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1026"/>
          <p:cNvSpPr>
            <a:spLocks noGrp="1" noChangeArrowheads="1"/>
          </p:cNvSpPr>
          <p:nvPr>
            <p:ph type="title"/>
          </p:nvPr>
        </p:nvSpPr>
        <p:spPr>
          <a:xfrm>
            <a:off x="7620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3555" name="Rectangle 1027"/>
          <p:cNvSpPr>
            <a:spLocks noGrp="1" noChangeArrowheads="1"/>
          </p:cNvSpPr>
          <p:nvPr>
            <p:ph sz="half" idx="1"/>
          </p:nvPr>
        </p:nvSpPr>
        <p:spPr>
          <a:xfrm>
            <a:off x="4572000" y="2290439"/>
            <a:ext cx="4419600" cy="4572000"/>
          </a:xfrm>
        </p:spPr>
        <p:txBody>
          <a:bodyPr>
            <a:normAutofit/>
          </a:bodyPr>
          <a:lstStyle/>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pPr>
            <a:endParaRPr lang="en-US" sz="1800" dirty="0" smtClean="0"/>
          </a:p>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buFont typeface="Wingdings" pitchFamily="2" charset="2"/>
              <a:buNone/>
            </a:pPr>
            <a:endParaRPr lang="en-US" sz="1800" b="1" dirty="0" smtClean="0"/>
          </a:p>
          <a:p>
            <a:pPr eaLnBrk="1" hangingPunct="1">
              <a:lnSpc>
                <a:spcPct val="90000"/>
              </a:lnSpc>
              <a:buFont typeface="Wingdings" pitchFamily="2" charset="2"/>
              <a:buNone/>
            </a:pPr>
            <a:r>
              <a:rPr lang="en-US" sz="1800" b="1" dirty="0" smtClean="0"/>
              <a:t> </a:t>
            </a:r>
          </a:p>
          <a:p>
            <a:pPr eaLnBrk="1" hangingPunct="1">
              <a:lnSpc>
                <a:spcPct val="90000"/>
              </a:lnSpc>
              <a:buFont typeface="Wingdings" pitchFamily="2" charset="2"/>
              <a:buNone/>
            </a:pPr>
            <a:endParaRPr lang="en-US" sz="1800" b="1" dirty="0" smtClean="0"/>
          </a:p>
          <a:p>
            <a:pPr eaLnBrk="1" hangingPunct="1">
              <a:lnSpc>
                <a:spcPct val="90000"/>
              </a:lnSpc>
              <a:buFont typeface="Wingdings" pitchFamily="2" charset="2"/>
              <a:buNone/>
            </a:pPr>
            <a:endParaRPr lang="en-US" sz="1800" b="1" dirty="0" smtClean="0"/>
          </a:p>
          <a:p>
            <a:pPr algn="ctr" eaLnBrk="1" hangingPunct="1">
              <a:lnSpc>
                <a:spcPct val="90000"/>
              </a:lnSpc>
              <a:buFont typeface="Wingdings" pitchFamily="2" charset="2"/>
              <a:buNone/>
            </a:pPr>
            <a:r>
              <a:rPr lang="en-US" sz="2400" b="1" dirty="0" smtClean="0"/>
              <a:t>Henry A. Danso</a:t>
            </a:r>
          </a:p>
          <a:p>
            <a:pPr algn="ctr" eaLnBrk="1" hangingPunct="1">
              <a:lnSpc>
                <a:spcPct val="90000"/>
              </a:lnSpc>
              <a:buFont typeface="Wingdings" pitchFamily="2" charset="2"/>
              <a:buNone/>
            </a:pPr>
            <a:r>
              <a:rPr lang="en-US" b="1" dirty="0" smtClean="0"/>
              <a:t>Ph.D. University of Western Ontario</a:t>
            </a:r>
          </a:p>
          <a:p>
            <a:pPr algn="ctr" eaLnBrk="1" hangingPunct="1">
              <a:lnSpc>
                <a:spcPct val="90000"/>
              </a:lnSpc>
              <a:buFont typeface="Wingdings" pitchFamily="2" charset="2"/>
              <a:buNone/>
            </a:pPr>
            <a:r>
              <a:rPr lang="en-US" b="1" dirty="0" smtClean="0"/>
              <a:t>2009</a:t>
            </a:r>
          </a:p>
        </p:txBody>
      </p:sp>
      <p:sp>
        <p:nvSpPr>
          <p:cNvPr id="23556" name="Rectangle 1028"/>
          <p:cNvSpPr>
            <a:spLocks noGrp="1" noChangeArrowheads="1"/>
          </p:cNvSpPr>
          <p:nvPr>
            <p:ph sz="half" idx="2"/>
          </p:nvPr>
        </p:nvSpPr>
        <p:spPr>
          <a:xfrm>
            <a:off x="685800" y="2743200"/>
            <a:ext cx="4648200" cy="4114800"/>
          </a:xfrm>
        </p:spPr>
        <p:txBody>
          <a:bodyPr>
            <a:normAutofit/>
          </a:bodyPr>
          <a:lstStyle/>
          <a:p>
            <a:pPr eaLnBrk="1" hangingPunct="1">
              <a:lnSpc>
                <a:spcPct val="80000"/>
              </a:lnSpc>
              <a:buFont typeface="Wingdings" pitchFamily="2" charset="2"/>
              <a:buNone/>
            </a:pPr>
            <a:r>
              <a:rPr lang="en-US" sz="2000" b="1" dirty="0" smtClean="0">
                <a:solidFill>
                  <a:schemeClr val="accent2">
                    <a:lumMod val="60000"/>
                    <a:lumOff val="40000"/>
                  </a:schemeClr>
                </a:solidFill>
                <a:latin typeface="+mj-lt"/>
              </a:rPr>
              <a:t>Research &amp; Professional Interests:</a:t>
            </a:r>
          </a:p>
          <a:p>
            <a:pPr eaLnBrk="1" hangingPunct="1">
              <a:lnSpc>
                <a:spcPct val="80000"/>
              </a:lnSpc>
              <a:buFontTx/>
              <a:buChar char="•"/>
            </a:pPr>
            <a:r>
              <a:rPr lang="en-US" sz="2000" dirty="0" smtClean="0">
                <a:latin typeface="+mj-lt"/>
              </a:rPr>
              <a:t>Immigration Attitudes</a:t>
            </a:r>
          </a:p>
          <a:p>
            <a:pPr eaLnBrk="1" hangingPunct="1">
              <a:lnSpc>
                <a:spcPct val="80000"/>
              </a:lnSpc>
              <a:buFontTx/>
              <a:buChar char="•"/>
            </a:pPr>
            <a:r>
              <a:rPr lang="en-US" sz="2000" dirty="0" smtClean="0">
                <a:latin typeface="+mj-lt"/>
              </a:rPr>
              <a:t>Intelligence Test Performance</a:t>
            </a:r>
          </a:p>
          <a:p>
            <a:pPr eaLnBrk="1" hangingPunct="1">
              <a:lnSpc>
                <a:spcPct val="80000"/>
              </a:lnSpc>
              <a:buFontTx/>
              <a:buChar char="•"/>
            </a:pPr>
            <a:r>
              <a:rPr lang="en-US" sz="2000" dirty="0" smtClean="0">
                <a:latin typeface="+mj-lt"/>
              </a:rPr>
              <a:t>Reconciliation</a:t>
            </a:r>
          </a:p>
          <a:p>
            <a:pPr eaLnBrk="1" hangingPunct="1">
              <a:lnSpc>
                <a:spcPct val="80000"/>
              </a:lnSpc>
              <a:buFontTx/>
              <a:buChar char="•"/>
            </a:pPr>
            <a:r>
              <a:rPr lang="en-US" dirty="0" smtClean="0">
                <a:latin typeface="+mj-lt"/>
              </a:rPr>
              <a:t>Research on Sleep and Dreams</a:t>
            </a:r>
          </a:p>
          <a:p>
            <a:pPr eaLnBrk="1" hangingPunct="1">
              <a:lnSpc>
                <a:spcPct val="80000"/>
              </a:lnSpc>
              <a:buFontTx/>
              <a:buChar char="•"/>
            </a:pPr>
            <a:r>
              <a:rPr lang="en-US" sz="2000" dirty="0" smtClean="0">
                <a:latin typeface="+mj-lt"/>
              </a:rPr>
              <a:t>Personality and Denomination </a:t>
            </a:r>
          </a:p>
          <a:p>
            <a:pPr eaLnBrk="1" hangingPunct="1">
              <a:lnSpc>
                <a:spcPct val="80000"/>
              </a:lnSpc>
              <a:buFontTx/>
              <a:buChar char="•"/>
            </a:pPr>
            <a:endParaRPr lang="en-US" sz="2000" b="1" dirty="0" smtClean="0">
              <a:latin typeface="+mj-lt"/>
            </a:endParaRPr>
          </a:p>
          <a:p>
            <a:pPr eaLnBrk="1" hangingPunct="1">
              <a:lnSpc>
                <a:spcPct val="80000"/>
              </a:lnSpc>
              <a:buFont typeface="Wingdings" pitchFamily="2" charset="2"/>
              <a:buNone/>
            </a:pPr>
            <a:r>
              <a:rPr lang="en-US" sz="2000" b="1" dirty="0" smtClean="0">
                <a:solidFill>
                  <a:schemeClr val="accent2">
                    <a:lumMod val="60000"/>
                    <a:lumOff val="40000"/>
                  </a:schemeClr>
                </a:solidFill>
                <a:latin typeface="+mj-lt"/>
              </a:rPr>
              <a:t>Frequently Taught Courses:</a:t>
            </a:r>
          </a:p>
          <a:p>
            <a:pPr eaLnBrk="1" hangingPunct="1">
              <a:lnSpc>
                <a:spcPct val="80000"/>
              </a:lnSpc>
              <a:buSzPct val="60000"/>
              <a:buFont typeface="Wingdings" pitchFamily="2" charset="2"/>
              <a:buChar char="§"/>
            </a:pPr>
            <a:r>
              <a:rPr lang="en-US" sz="2000" dirty="0" smtClean="0">
                <a:latin typeface="+mj-lt"/>
              </a:rPr>
              <a:t>Introduction to Psychology</a:t>
            </a:r>
          </a:p>
          <a:p>
            <a:pPr eaLnBrk="1" hangingPunct="1">
              <a:lnSpc>
                <a:spcPct val="80000"/>
              </a:lnSpc>
              <a:buSzPct val="60000"/>
              <a:buFont typeface="Wingdings" pitchFamily="2" charset="2"/>
              <a:buChar char="§"/>
            </a:pPr>
            <a:r>
              <a:rPr lang="en-US" sz="2000" dirty="0" smtClean="0">
                <a:latin typeface="+mj-lt"/>
              </a:rPr>
              <a:t>Social Psychology</a:t>
            </a:r>
          </a:p>
          <a:p>
            <a:pPr eaLnBrk="1" hangingPunct="1">
              <a:lnSpc>
                <a:spcPct val="80000"/>
              </a:lnSpc>
              <a:buSzPct val="60000"/>
              <a:buFont typeface="Wingdings" pitchFamily="2" charset="2"/>
              <a:buChar char="§"/>
            </a:pPr>
            <a:r>
              <a:rPr lang="en-US" sz="2000" dirty="0" smtClean="0">
                <a:latin typeface="+mj-lt"/>
              </a:rPr>
              <a:t>Lifespan Development</a:t>
            </a:r>
          </a:p>
          <a:p>
            <a:pPr eaLnBrk="1" hangingPunct="1">
              <a:lnSpc>
                <a:spcPct val="80000"/>
              </a:lnSpc>
              <a:buSzPct val="60000"/>
              <a:buFont typeface="Wingdings" pitchFamily="2" charset="2"/>
              <a:buChar char="§"/>
            </a:pPr>
            <a:r>
              <a:rPr lang="en-US" sz="2000" dirty="0" smtClean="0">
                <a:latin typeface="+mj-lt"/>
              </a:rPr>
              <a:t>Topics: Research</a:t>
            </a:r>
          </a:p>
          <a:p>
            <a:pPr eaLnBrk="1" hangingPunct="1">
              <a:lnSpc>
                <a:spcPct val="80000"/>
              </a:lnSpc>
              <a:buSzPct val="60000"/>
              <a:buFont typeface="Wingdings" pitchFamily="2" charset="2"/>
              <a:buChar char="§"/>
            </a:pPr>
            <a:endParaRPr lang="en-US" sz="2000" b="1" dirty="0" smtClean="0">
              <a:latin typeface="+mj-lt"/>
            </a:endParaRPr>
          </a:p>
          <a:p>
            <a:pPr eaLnBrk="1" hangingPunct="1">
              <a:lnSpc>
                <a:spcPct val="80000"/>
              </a:lnSpc>
              <a:buFont typeface="Wingdings" pitchFamily="2" charset="2"/>
              <a:buNone/>
            </a:pPr>
            <a:endParaRPr lang="en-US" sz="2200" dirty="0" smtClean="0">
              <a:latin typeface="+mj-lt"/>
            </a:endParaRPr>
          </a:p>
        </p:txBody>
      </p:sp>
      <p:pic>
        <p:nvPicPr>
          <p:cNvPr id="23559"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6614" y="1905000"/>
            <a:ext cx="2354172" cy="3536311"/>
          </a:xfrm>
          <a:prstGeom prst="rect">
            <a:avLst/>
          </a:prstGeom>
          <a:noFill/>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AutoShape 8"/>
          <p:cNvSpPr>
            <a:spLocks noGrp="1" noChangeArrowheads="1"/>
          </p:cNvSpPr>
          <p:nvPr>
            <p:ph type="title"/>
          </p:nvPr>
        </p:nvSpPr>
        <p:spPr>
          <a:xfrm>
            <a:off x="7620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5603" name="Rectangle 10"/>
          <p:cNvSpPr>
            <a:spLocks noGrp="1" noChangeArrowheads="1"/>
          </p:cNvSpPr>
          <p:nvPr>
            <p:ph sz="half" idx="1"/>
          </p:nvPr>
        </p:nvSpPr>
        <p:spPr>
          <a:xfrm>
            <a:off x="4267200" y="2362200"/>
            <a:ext cx="4648200" cy="3657600"/>
          </a:xfrm>
        </p:spPr>
        <p:txBody>
          <a:bodyPr/>
          <a:lstStyle/>
          <a:p>
            <a:pPr eaLnBrk="1" hangingPunct="1">
              <a:buFont typeface="Wingdings" pitchFamily="2" charset="2"/>
              <a:buNone/>
            </a:pPr>
            <a:r>
              <a:rPr lang="en-US" sz="2100" b="1" dirty="0" smtClean="0">
                <a:solidFill>
                  <a:schemeClr val="accent2">
                    <a:lumMod val="60000"/>
                    <a:lumOff val="40000"/>
                  </a:schemeClr>
                </a:solidFill>
                <a:latin typeface="+mj-lt"/>
              </a:rPr>
              <a:t>Research &amp; Professional Interests: </a:t>
            </a:r>
          </a:p>
          <a:p>
            <a:pPr eaLnBrk="1" hangingPunct="1">
              <a:buSzPct val="60000"/>
              <a:buFont typeface="Wingdings" pitchFamily="2" charset="2"/>
              <a:buChar char="§"/>
            </a:pPr>
            <a:r>
              <a:rPr lang="en-US" sz="2000" dirty="0" smtClean="0">
                <a:latin typeface="+mj-lt"/>
              </a:rPr>
              <a:t>Integration of Psych &amp; Theology</a:t>
            </a:r>
          </a:p>
          <a:p>
            <a:pPr eaLnBrk="1" hangingPunct="1">
              <a:buSzPct val="60000"/>
              <a:buFont typeface="Wingdings" pitchFamily="2" charset="2"/>
              <a:buChar char="§"/>
            </a:pPr>
            <a:r>
              <a:rPr lang="en-US" sz="2000" dirty="0" smtClean="0">
                <a:latin typeface="+mj-lt"/>
              </a:rPr>
              <a:t>Christian Higher Education</a:t>
            </a:r>
          </a:p>
          <a:p>
            <a:pPr eaLnBrk="1" hangingPunct="1">
              <a:buSzPct val="60000"/>
              <a:buFont typeface="Wingdings" pitchFamily="2" charset="2"/>
              <a:buChar char="§"/>
            </a:pPr>
            <a:r>
              <a:rPr lang="en-US" sz="2000" dirty="0" smtClean="0">
                <a:latin typeface="+mj-lt"/>
              </a:rPr>
              <a:t>Faculty Development in Classroom</a:t>
            </a:r>
          </a:p>
          <a:p>
            <a:pPr eaLnBrk="1" hangingPunct="1">
              <a:buFont typeface="Wingdings" pitchFamily="2" charset="2"/>
              <a:buNone/>
            </a:pPr>
            <a:endParaRPr lang="en-US" sz="2000" b="1" dirty="0" smtClean="0">
              <a:latin typeface="+mj-lt"/>
            </a:endParaRPr>
          </a:p>
          <a:p>
            <a:pPr eaLnBrk="1" hangingPunct="1">
              <a:buFont typeface="Wingdings" pitchFamily="2" charset="2"/>
              <a:buNone/>
            </a:pPr>
            <a:r>
              <a:rPr lang="en-US" sz="2100" b="1" dirty="0" smtClean="0">
                <a:solidFill>
                  <a:schemeClr val="accent2">
                    <a:lumMod val="60000"/>
                    <a:lumOff val="40000"/>
                  </a:schemeClr>
                </a:solidFill>
                <a:latin typeface="+mj-lt"/>
              </a:rPr>
              <a:t>Frequently Taught Courses:</a:t>
            </a:r>
          </a:p>
          <a:p>
            <a:pPr eaLnBrk="1" hangingPunct="1">
              <a:buSzPct val="60000"/>
              <a:buFont typeface="Wingdings" pitchFamily="2" charset="2"/>
              <a:buChar char="§"/>
            </a:pPr>
            <a:r>
              <a:rPr lang="en-US" sz="2000" dirty="0" smtClean="0">
                <a:latin typeface="+mj-lt"/>
              </a:rPr>
              <a:t>Psychology Seminar</a:t>
            </a:r>
          </a:p>
          <a:p>
            <a:pPr eaLnBrk="1" hangingPunct="1">
              <a:buSzPct val="60000"/>
              <a:buFont typeface="Wingdings" pitchFamily="2" charset="2"/>
              <a:buChar char="§"/>
            </a:pPr>
            <a:r>
              <a:rPr lang="en-US" sz="2000" dirty="0" smtClean="0">
                <a:latin typeface="+mj-lt"/>
              </a:rPr>
              <a:t>Women and Men in American Society</a:t>
            </a:r>
          </a:p>
        </p:txBody>
      </p:sp>
      <p:sp>
        <p:nvSpPr>
          <p:cNvPr id="25605" name="Text Box 14"/>
          <p:cNvSpPr txBox="1">
            <a:spLocks noChangeArrowheads="1"/>
          </p:cNvSpPr>
          <p:nvPr/>
        </p:nvSpPr>
        <p:spPr bwMode="auto">
          <a:xfrm>
            <a:off x="457201" y="5558901"/>
            <a:ext cx="3886200" cy="1200329"/>
          </a:xfrm>
          <a:prstGeom prst="rect">
            <a:avLst/>
          </a:prstGeom>
          <a:noFill/>
          <a:ln w="12700">
            <a:noFill/>
            <a:miter lim="800000"/>
            <a:headEnd type="none" w="sm" len="sm"/>
            <a:tailEnd type="none" w="sm" len="sm"/>
          </a:ln>
        </p:spPr>
        <p:txBody>
          <a:bodyPr>
            <a:spAutoFit/>
          </a:bodyPr>
          <a:lstStyle/>
          <a:p>
            <a:pPr algn="ctr">
              <a:spcBef>
                <a:spcPts val="0"/>
              </a:spcBef>
            </a:pPr>
            <a:r>
              <a:rPr lang="en-US" sz="2400" b="1" dirty="0">
                <a:latin typeface="Arial" charset="0"/>
              </a:rPr>
              <a:t>Rhonda </a:t>
            </a:r>
            <a:r>
              <a:rPr lang="en-US" sz="2400" b="1" dirty="0" smtClean="0">
                <a:latin typeface="Arial" charset="0"/>
              </a:rPr>
              <a:t>Jacobsen</a:t>
            </a:r>
          </a:p>
          <a:p>
            <a:pPr algn="ctr">
              <a:spcBef>
                <a:spcPts val="0"/>
              </a:spcBef>
            </a:pPr>
            <a:r>
              <a:rPr lang="en-US" sz="2400" b="1" dirty="0" err="1" smtClean="0">
                <a:latin typeface="Arial" charset="0"/>
              </a:rPr>
              <a:t>Ed.D</a:t>
            </a:r>
            <a:r>
              <a:rPr lang="en-US" sz="2400" b="1" dirty="0" smtClean="0">
                <a:latin typeface="Arial" charset="0"/>
              </a:rPr>
              <a:t>. Temple University</a:t>
            </a:r>
          </a:p>
          <a:p>
            <a:pPr algn="ctr">
              <a:spcBef>
                <a:spcPts val="0"/>
              </a:spcBef>
            </a:pPr>
            <a:r>
              <a:rPr lang="en-US" sz="2400" b="1" dirty="0" smtClean="0">
                <a:latin typeface="Arial" charset="0"/>
              </a:rPr>
              <a:t>1984</a:t>
            </a:r>
            <a:endParaRPr lang="en-US" sz="2400" b="1" dirty="0">
              <a:latin typeface="Arial" charset="0"/>
            </a:endParaRPr>
          </a:p>
        </p:txBody>
      </p:sp>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2642881"/>
            <a:ext cx="2057400" cy="2715238"/>
          </a:xfrm>
          <a:prstGeom prst="rect">
            <a:avLst/>
          </a:prstGeom>
          <a:noFill/>
        </p:spPr>
      </p:pic>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a:xfrm>
            <a:off x="6858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6627" name="Rectangle 5"/>
          <p:cNvSpPr>
            <a:spLocks noGrp="1" noChangeArrowheads="1"/>
          </p:cNvSpPr>
          <p:nvPr>
            <p:ph sz="half" idx="1"/>
          </p:nvPr>
        </p:nvSpPr>
        <p:spPr>
          <a:xfrm>
            <a:off x="4419600" y="2362200"/>
            <a:ext cx="4724400" cy="4267200"/>
          </a:xfrm>
        </p:spPr>
        <p:txBody>
          <a:bodyPr>
            <a:normAutofit/>
          </a:bodyPr>
          <a:lstStyle/>
          <a:p>
            <a:pPr eaLnBrk="1" hangingPunct="1">
              <a:lnSpc>
                <a:spcPct val="90000"/>
              </a:lnSpc>
              <a:buFont typeface="Wingdings" pitchFamily="2" charset="2"/>
              <a:buNone/>
            </a:pPr>
            <a:r>
              <a:rPr lang="en-US" sz="2000" b="1" dirty="0" smtClean="0">
                <a:solidFill>
                  <a:schemeClr val="accent2">
                    <a:lumMod val="60000"/>
                    <a:lumOff val="40000"/>
                  </a:schemeClr>
                </a:solidFill>
                <a:latin typeface="+mj-lt"/>
              </a:rPr>
              <a:t>Research &amp; Professional Interests</a:t>
            </a:r>
            <a:r>
              <a:rPr lang="en-US" sz="2000" dirty="0" smtClean="0">
                <a:solidFill>
                  <a:schemeClr val="accent2">
                    <a:lumMod val="60000"/>
                    <a:lumOff val="40000"/>
                  </a:schemeClr>
                </a:solidFill>
                <a:latin typeface="+mj-lt"/>
              </a:rPr>
              <a:t>:</a:t>
            </a:r>
          </a:p>
          <a:p>
            <a:pPr eaLnBrk="1" hangingPunct="1">
              <a:lnSpc>
                <a:spcPct val="90000"/>
              </a:lnSpc>
              <a:buSzPct val="60000"/>
              <a:buFontTx/>
              <a:buChar char="•"/>
            </a:pPr>
            <a:r>
              <a:rPr lang="en-US" sz="2000" dirty="0" smtClean="0">
                <a:latin typeface="+mj-lt"/>
              </a:rPr>
              <a:t>Impact of Technology on Families</a:t>
            </a:r>
          </a:p>
          <a:p>
            <a:pPr eaLnBrk="1" hangingPunct="1">
              <a:lnSpc>
                <a:spcPct val="90000"/>
              </a:lnSpc>
              <a:buSzPct val="60000"/>
              <a:buFontTx/>
              <a:buChar char="•"/>
            </a:pPr>
            <a:r>
              <a:rPr lang="en-US" sz="2000" dirty="0" smtClean="0">
                <a:latin typeface="+mj-lt"/>
              </a:rPr>
              <a:t>Impact of Work on Adolescent Development</a:t>
            </a:r>
          </a:p>
          <a:p>
            <a:pPr>
              <a:lnSpc>
                <a:spcPct val="90000"/>
              </a:lnSpc>
              <a:buSzPct val="60000"/>
              <a:buFontTx/>
              <a:buChar char="•"/>
            </a:pPr>
            <a:r>
              <a:rPr lang="en-US" dirty="0">
                <a:latin typeface="+mj-lt"/>
              </a:rPr>
              <a:t>Body Image and Sanctification of </a:t>
            </a:r>
            <a:r>
              <a:rPr lang="en-US" dirty="0" smtClean="0">
                <a:latin typeface="+mj-lt"/>
              </a:rPr>
              <a:t>the Body</a:t>
            </a:r>
            <a:endParaRPr lang="en-US" sz="2000" dirty="0" smtClean="0">
              <a:latin typeface="+mj-lt"/>
            </a:endParaRPr>
          </a:p>
          <a:p>
            <a:pPr eaLnBrk="1" hangingPunct="1">
              <a:lnSpc>
                <a:spcPct val="90000"/>
              </a:lnSpc>
              <a:buFont typeface="Wingdings" pitchFamily="2" charset="2"/>
              <a:buNone/>
            </a:pPr>
            <a:endParaRPr lang="en-US" sz="2000" dirty="0" smtClean="0">
              <a:solidFill>
                <a:schemeClr val="accent2">
                  <a:lumMod val="60000"/>
                  <a:lumOff val="40000"/>
                </a:schemeClr>
              </a:solidFill>
              <a:latin typeface="+mj-lt"/>
            </a:endParaRPr>
          </a:p>
          <a:p>
            <a:pPr eaLnBrk="1" hangingPunct="1">
              <a:lnSpc>
                <a:spcPct val="90000"/>
              </a:lnSpc>
              <a:buFont typeface="Wingdings" pitchFamily="2" charset="2"/>
              <a:buNone/>
            </a:pPr>
            <a:r>
              <a:rPr lang="en-US" sz="2000" b="1" dirty="0" smtClean="0">
                <a:solidFill>
                  <a:schemeClr val="accent2">
                    <a:lumMod val="60000"/>
                    <a:lumOff val="40000"/>
                  </a:schemeClr>
                </a:solidFill>
                <a:latin typeface="+mj-lt"/>
              </a:rPr>
              <a:t>Frequently Taught Courses:</a:t>
            </a:r>
          </a:p>
          <a:p>
            <a:pPr eaLnBrk="1" hangingPunct="1">
              <a:lnSpc>
                <a:spcPct val="90000"/>
              </a:lnSpc>
              <a:buSzPct val="60000"/>
              <a:buFontTx/>
              <a:buChar char="•"/>
            </a:pPr>
            <a:r>
              <a:rPr lang="en-US" sz="2000" dirty="0" smtClean="0">
                <a:latin typeface="+mj-lt"/>
              </a:rPr>
              <a:t>Counseling Theories</a:t>
            </a:r>
          </a:p>
          <a:p>
            <a:pPr eaLnBrk="1" hangingPunct="1">
              <a:lnSpc>
                <a:spcPct val="90000"/>
              </a:lnSpc>
              <a:buSzPct val="60000"/>
              <a:buFontTx/>
              <a:buChar char="•"/>
            </a:pPr>
            <a:r>
              <a:rPr lang="en-US" sz="2000" dirty="0" smtClean="0">
                <a:latin typeface="+mj-lt"/>
              </a:rPr>
              <a:t>Abnormal Psychology</a:t>
            </a:r>
          </a:p>
          <a:p>
            <a:pPr eaLnBrk="1" hangingPunct="1">
              <a:lnSpc>
                <a:spcPct val="90000"/>
              </a:lnSpc>
              <a:buSzPct val="60000"/>
              <a:buFontTx/>
              <a:buChar char="•"/>
            </a:pPr>
            <a:r>
              <a:rPr lang="en-US" sz="2000" dirty="0" smtClean="0">
                <a:latin typeface="+mj-lt"/>
              </a:rPr>
              <a:t>History and Systems of Psychology</a:t>
            </a:r>
          </a:p>
          <a:p>
            <a:pPr eaLnBrk="1" hangingPunct="1">
              <a:lnSpc>
                <a:spcPct val="90000"/>
              </a:lnSpc>
              <a:buSzPct val="60000"/>
              <a:buFontTx/>
              <a:buChar char="•"/>
            </a:pPr>
            <a:r>
              <a:rPr lang="en-US" sz="2000" dirty="0" smtClean="0">
                <a:latin typeface="+mj-lt"/>
              </a:rPr>
              <a:t>Adolescent Development</a:t>
            </a:r>
          </a:p>
        </p:txBody>
      </p:sp>
      <p:sp>
        <p:nvSpPr>
          <p:cNvPr id="26629" name="Text Box 8"/>
          <p:cNvSpPr txBox="1">
            <a:spLocks noChangeArrowheads="1"/>
          </p:cNvSpPr>
          <p:nvPr/>
        </p:nvSpPr>
        <p:spPr bwMode="auto">
          <a:xfrm>
            <a:off x="762000" y="5664706"/>
            <a:ext cx="3200400" cy="1200329"/>
          </a:xfrm>
          <a:prstGeom prst="rect">
            <a:avLst/>
          </a:prstGeom>
          <a:noFill/>
          <a:ln w="12700">
            <a:noFill/>
            <a:miter lim="800000"/>
            <a:headEnd type="none" w="sm" len="sm"/>
            <a:tailEnd type="none" w="sm" len="sm"/>
          </a:ln>
        </p:spPr>
        <p:txBody>
          <a:bodyPr wrap="square">
            <a:spAutoFit/>
          </a:bodyPr>
          <a:lstStyle/>
          <a:p>
            <a:pPr algn="ctr">
              <a:spcBef>
                <a:spcPts val="0"/>
              </a:spcBef>
            </a:pPr>
            <a:r>
              <a:rPr lang="en-US" sz="2400" b="1" dirty="0">
                <a:latin typeface="Arial" charset="0"/>
              </a:rPr>
              <a:t>Charles D. </a:t>
            </a:r>
            <a:r>
              <a:rPr lang="en-US" sz="2400" b="1" dirty="0" smtClean="0">
                <a:latin typeface="Arial" charset="0"/>
              </a:rPr>
              <a:t>Jantzi</a:t>
            </a:r>
          </a:p>
          <a:p>
            <a:pPr algn="ctr">
              <a:spcBef>
                <a:spcPts val="0"/>
              </a:spcBef>
            </a:pPr>
            <a:r>
              <a:rPr lang="en-US" sz="2400" b="1" dirty="0" err="1" smtClean="0">
                <a:latin typeface="Arial" charset="0"/>
              </a:rPr>
              <a:t>Psy.D</a:t>
            </a:r>
            <a:r>
              <a:rPr lang="en-US" sz="2400" b="1" dirty="0" smtClean="0">
                <a:latin typeface="Arial" charset="0"/>
              </a:rPr>
              <a:t>. Wright State</a:t>
            </a:r>
          </a:p>
          <a:p>
            <a:pPr algn="ctr">
              <a:spcBef>
                <a:spcPts val="0"/>
              </a:spcBef>
            </a:pPr>
            <a:r>
              <a:rPr lang="en-US" sz="2400" b="1" dirty="0" smtClean="0">
                <a:latin typeface="Arial" charset="0"/>
              </a:rPr>
              <a:t>2004</a:t>
            </a:r>
            <a:endParaRPr lang="en-US" sz="2400" b="1" dirty="0">
              <a:latin typeface="Arial" charset="0"/>
            </a:endParaRPr>
          </a:p>
        </p:txBody>
      </p:sp>
      <p:pic>
        <p:nvPicPr>
          <p:cNvPr id="26631"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2583833"/>
            <a:ext cx="2133600" cy="2843273"/>
          </a:xfrm>
          <a:prstGeom prst="rect">
            <a:avLst/>
          </a:prstGeom>
          <a:noFill/>
        </p:spPr>
      </p:pic>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AutoShape 2"/>
          <p:cNvSpPr>
            <a:spLocks noGrp="1" noChangeArrowheads="1"/>
          </p:cNvSpPr>
          <p:nvPr>
            <p:ph type="title"/>
          </p:nvPr>
        </p:nvSpPr>
        <p:spPr/>
        <p:txBody>
          <a:bodyPr>
            <a:normAutofit fontScale="90000"/>
          </a:bodyPr>
          <a:lstStyle/>
          <a:p>
            <a:pPr eaLnBrk="1" fontAlgn="auto" hangingPunct="1">
              <a:spcAft>
                <a:spcPts val="0"/>
              </a:spcAft>
              <a:defRPr/>
            </a:pPr>
            <a:r>
              <a:rPr lang="en-US" dirty="0">
                <a:latin typeface="Franklin Gothic Medium" pitchFamily="34" charset="0"/>
              </a:rPr>
              <a:t>Psychology at Messiah College</a:t>
            </a:r>
            <a:br>
              <a:rPr lang="en-US" dirty="0">
                <a:latin typeface="Franklin Gothic Medium" pitchFamily="34" charset="0"/>
              </a:rPr>
            </a:br>
            <a:r>
              <a:rPr lang="en-US" dirty="0">
                <a:latin typeface="Franklin Gothic Medium" pitchFamily="34" charset="0"/>
              </a:rPr>
              <a:t>The Faculty</a:t>
            </a:r>
          </a:p>
        </p:txBody>
      </p:sp>
      <p:sp>
        <p:nvSpPr>
          <p:cNvPr id="27651" name="Rectangle 4"/>
          <p:cNvSpPr>
            <a:spLocks noGrp="1" noChangeArrowheads="1"/>
          </p:cNvSpPr>
          <p:nvPr>
            <p:ph type="body" sz="half" idx="1"/>
          </p:nvPr>
        </p:nvSpPr>
        <p:spPr>
          <a:xfrm>
            <a:off x="838200" y="2133600"/>
            <a:ext cx="5334000" cy="5029200"/>
          </a:xfrm>
        </p:spPr>
        <p:txBody>
          <a:bodyPr/>
          <a:lstStyle/>
          <a:p>
            <a:pPr eaLnBrk="1" hangingPunct="1">
              <a:buFont typeface="Wingdings" pitchFamily="2" charset="2"/>
              <a:buNone/>
            </a:pPr>
            <a:r>
              <a:rPr lang="en-US" sz="1800" b="1" dirty="0" smtClean="0">
                <a:solidFill>
                  <a:schemeClr val="accent2">
                    <a:lumMod val="60000"/>
                    <a:lumOff val="40000"/>
                  </a:schemeClr>
                </a:solidFill>
                <a:latin typeface="+mj-lt"/>
              </a:rPr>
              <a:t>Research &amp; Professional Interests:</a:t>
            </a:r>
          </a:p>
          <a:p>
            <a:pPr eaLnBrk="1" hangingPunct="1"/>
            <a:r>
              <a:rPr lang="en-US" sz="1800" dirty="0" smtClean="0">
                <a:latin typeface="+mj-lt"/>
              </a:rPr>
              <a:t>Body Image and Sanctification of the</a:t>
            </a:r>
            <a:br>
              <a:rPr lang="en-US" sz="1800" dirty="0" smtClean="0">
                <a:latin typeface="+mj-lt"/>
              </a:rPr>
            </a:br>
            <a:r>
              <a:rPr lang="en-US" sz="1800" dirty="0" smtClean="0">
                <a:latin typeface="+mj-lt"/>
              </a:rPr>
              <a:t>Body</a:t>
            </a:r>
          </a:p>
          <a:p>
            <a:pPr eaLnBrk="1" hangingPunct="1"/>
            <a:r>
              <a:rPr lang="en-US" sz="1800" dirty="0" smtClean="0">
                <a:latin typeface="+mj-lt"/>
              </a:rPr>
              <a:t>Forgiveness</a:t>
            </a:r>
          </a:p>
          <a:p>
            <a:pPr eaLnBrk="1" hangingPunct="1"/>
            <a:r>
              <a:rPr lang="en-US" sz="1800" dirty="0" smtClean="0">
                <a:latin typeface="+mj-lt"/>
              </a:rPr>
              <a:t>Posttraumatic Stress Disorder</a:t>
            </a:r>
          </a:p>
          <a:p>
            <a:pPr eaLnBrk="1" hangingPunct="1"/>
            <a:endParaRPr lang="en-US" sz="1800" b="1" dirty="0" smtClean="0">
              <a:latin typeface="+mj-lt"/>
            </a:endParaRPr>
          </a:p>
          <a:p>
            <a:pPr eaLnBrk="1" hangingPunct="1">
              <a:buFont typeface="Wingdings" pitchFamily="2" charset="2"/>
              <a:buNone/>
            </a:pPr>
            <a:r>
              <a:rPr lang="en-US" sz="1800" b="1" dirty="0" smtClean="0">
                <a:solidFill>
                  <a:schemeClr val="accent2">
                    <a:lumMod val="60000"/>
                    <a:lumOff val="40000"/>
                  </a:schemeClr>
                </a:solidFill>
                <a:latin typeface="+mj-lt"/>
              </a:rPr>
              <a:t>Frequently Taught Courses:</a:t>
            </a:r>
          </a:p>
          <a:p>
            <a:pPr eaLnBrk="1" hangingPunct="1"/>
            <a:r>
              <a:rPr lang="en-US" sz="1800" dirty="0" smtClean="0">
                <a:latin typeface="+mj-lt"/>
              </a:rPr>
              <a:t>Counseling Techniques</a:t>
            </a:r>
          </a:p>
          <a:p>
            <a:pPr eaLnBrk="1" hangingPunct="1"/>
            <a:r>
              <a:rPr lang="en-US" sz="1800" dirty="0" smtClean="0">
                <a:latin typeface="+mj-lt"/>
              </a:rPr>
              <a:t>Psychological Testing</a:t>
            </a:r>
          </a:p>
          <a:p>
            <a:pPr eaLnBrk="1" hangingPunct="1"/>
            <a:r>
              <a:rPr lang="en-US" sz="1800" dirty="0" smtClean="0">
                <a:latin typeface="+mj-lt"/>
              </a:rPr>
              <a:t>Abnormal Psychology</a:t>
            </a:r>
          </a:p>
          <a:p>
            <a:pPr eaLnBrk="1" hangingPunct="1"/>
            <a:r>
              <a:rPr lang="en-US" sz="1800" dirty="0" smtClean="0">
                <a:latin typeface="+mj-lt"/>
              </a:rPr>
              <a:t>Group Dynamics</a:t>
            </a:r>
          </a:p>
          <a:p>
            <a:pPr eaLnBrk="1" hangingPunct="1"/>
            <a:endParaRPr lang="en-US" sz="2000" b="1" dirty="0" smtClean="0">
              <a:latin typeface="+mj-lt"/>
            </a:endParaRPr>
          </a:p>
        </p:txBody>
      </p:sp>
      <p:sp>
        <p:nvSpPr>
          <p:cNvPr id="27653" name="Text Box 6"/>
          <p:cNvSpPr txBox="1">
            <a:spLocks noChangeArrowheads="1"/>
          </p:cNvSpPr>
          <p:nvPr/>
        </p:nvSpPr>
        <p:spPr bwMode="auto">
          <a:xfrm>
            <a:off x="4724400" y="4876800"/>
            <a:ext cx="3886200" cy="1508105"/>
          </a:xfrm>
          <a:prstGeom prst="rect">
            <a:avLst/>
          </a:prstGeom>
          <a:noFill/>
          <a:ln w="12700">
            <a:noFill/>
            <a:miter lim="800000"/>
            <a:headEnd type="none" w="sm" len="sm"/>
            <a:tailEnd type="none" w="sm" len="sm"/>
          </a:ln>
        </p:spPr>
        <p:txBody>
          <a:bodyPr>
            <a:spAutoFit/>
          </a:bodyPr>
          <a:lstStyle/>
          <a:p>
            <a:pPr algn="ctr">
              <a:spcBef>
                <a:spcPts val="0"/>
              </a:spcBef>
            </a:pPr>
            <a:r>
              <a:rPr lang="en-US" sz="2300" b="1" dirty="0"/>
              <a:t>Valerie </a:t>
            </a:r>
            <a:r>
              <a:rPr lang="en-US" sz="2300" b="1" dirty="0" smtClean="0"/>
              <a:t>A. Lemmon</a:t>
            </a:r>
          </a:p>
          <a:p>
            <a:pPr algn="ctr">
              <a:spcBef>
                <a:spcPts val="0"/>
              </a:spcBef>
            </a:pPr>
            <a:r>
              <a:rPr lang="en-US" sz="2300" b="1" dirty="0" err="1" smtClean="0"/>
              <a:t>Psy.D</a:t>
            </a:r>
            <a:r>
              <a:rPr lang="en-US" sz="2300" b="1" dirty="0" smtClean="0"/>
              <a:t>. Philadelphia College of Osteopathic Medicine</a:t>
            </a:r>
          </a:p>
          <a:p>
            <a:pPr algn="ctr">
              <a:spcBef>
                <a:spcPts val="0"/>
              </a:spcBef>
            </a:pPr>
            <a:r>
              <a:rPr lang="en-US" sz="2300" b="1" dirty="0" smtClean="0"/>
              <a:t>2007</a:t>
            </a:r>
            <a:endParaRPr lang="en-US" sz="2300" b="1" dirty="0"/>
          </a:p>
        </p:txBody>
      </p:sp>
      <p:pic>
        <p:nvPicPr>
          <p:cNvPr id="27655"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0723" y="1828800"/>
            <a:ext cx="2051675" cy="3142646"/>
          </a:xfrm>
          <a:prstGeom prst="rect">
            <a:avLst/>
          </a:prstGeom>
          <a:noFill/>
        </p:spPr>
      </p:pic>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AutoShape 8"/>
          <p:cNvSpPr>
            <a:spLocks noGrp="1" noChangeArrowheads="1"/>
          </p:cNvSpPr>
          <p:nvPr>
            <p:ph type="title"/>
          </p:nvPr>
        </p:nvSpPr>
        <p:spPr>
          <a:xfrm>
            <a:off x="7620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5603" name="Rectangle 10"/>
          <p:cNvSpPr>
            <a:spLocks noGrp="1" noChangeArrowheads="1"/>
          </p:cNvSpPr>
          <p:nvPr>
            <p:ph sz="half" idx="1"/>
          </p:nvPr>
        </p:nvSpPr>
        <p:spPr>
          <a:xfrm>
            <a:off x="4267200" y="2133600"/>
            <a:ext cx="4648200" cy="3657600"/>
          </a:xfrm>
        </p:spPr>
        <p:txBody>
          <a:bodyPr/>
          <a:lstStyle/>
          <a:p>
            <a:pPr eaLnBrk="1" hangingPunct="1">
              <a:buFont typeface="Wingdings" pitchFamily="2" charset="2"/>
              <a:buNone/>
            </a:pPr>
            <a:r>
              <a:rPr lang="en-US" sz="2100" b="1" dirty="0" smtClean="0">
                <a:solidFill>
                  <a:schemeClr val="accent2">
                    <a:lumMod val="60000"/>
                    <a:lumOff val="40000"/>
                  </a:schemeClr>
                </a:solidFill>
                <a:latin typeface="+mj-lt"/>
              </a:rPr>
              <a:t>Research &amp; Professional Interests: </a:t>
            </a:r>
          </a:p>
          <a:p>
            <a:pPr eaLnBrk="1" hangingPunct="1">
              <a:buSzPct val="60000"/>
              <a:buFont typeface="Wingdings" pitchFamily="2" charset="2"/>
              <a:buChar char="§"/>
            </a:pPr>
            <a:r>
              <a:rPr lang="en-US" sz="2000" dirty="0" smtClean="0">
                <a:latin typeface="+mj-lt"/>
              </a:rPr>
              <a:t>Posttraumatic Stress Disorder</a:t>
            </a:r>
          </a:p>
          <a:p>
            <a:pPr eaLnBrk="1" hangingPunct="1">
              <a:buSzPct val="60000"/>
              <a:buFont typeface="Wingdings" pitchFamily="2" charset="2"/>
              <a:buChar char="§"/>
            </a:pPr>
            <a:r>
              <a:rPr lang="en-US" dirty="0" smtClean="0">
                <a:latin typeface="+mj-lt"/>
              </a:rPr>
              <a:t>Stress &amp; Health</a:t>
            </a:r>
          </a:p>
          <a:p>
            <a:pPr eaLnBrk="1" hangingPunct="1">
              <a:buSzPct val="60000"/>
              <a:buFont typeface="Wingdings" pitchFamily="2" charset="2"/>
              <a:buChar char="§"/>
            </a:pPr>
            <a:r>
              <a:rPr lang="en-US" sz="2000" dirty="0" smtClean="0">
                <a:latin typeface="+mj-lt"/>
              </a:rPr>
              <a:t>Addiction</a:t>
            </a:r>
          </a:p>
          <a:p>
            <a:pPr eaLnBrk="1" hangingPunct="1">
              <a:buFont typeface="Wingdings" pitchFamily="2" charset="2"/>
              <a:buNone/>
            </a:pPr>
            <a:endParaRPr lang="en-US" sz="2000" b="1" dirty="0" smtClean="0">
              <a:latin typeface="+mj-lt"/>
            </a:endParaRPr>
          </a:p>
          <a:p>
            <a:pPr eaLnBrk="1" hangingPunct="1">
              <a:buFont typeface="Wingdings" pitchFamily="2" charset="2"/>
              <a:buNone/>
            </a:pPr>
            <a:r>
              <a:rPr lang="en-US" sz="2100" b="1" dirty="0" smtClean="0">
                <a:solidFill>
                  <a:schemeClr val="accent2">
                    <a:lumMod val="60000"/>
                    <a:lumOff val="40000"/>
                  </a:schemeClr>
                </a:solidFill>
                <a:latin typeface="+mj-lt"/>
              </a:rPr>
              <a:t>Frequently Taught Courses:</a:t>
            </a:r>
          </a:p>
          <a:p>
            <a:pPr eaLnBrk="1" hangingPunct="1">
              <a:buSzPct val="60000"/>
              <a:buFont typeface="Wingdings" pitchFamily="2" charset="2"/>
              <a:buChar char="§"/>
            </a:pPr>
            <a:r>
              <a:rPr lang="en-US" sz="2000" dirty="0" smtClean="0">
                <a:latin typeface="+mj-lt"/>
              </a:rPr>
              <a:t>Biological Basis of Behavior</a:t>
            </a:r>
          </a:p>
          <a:p>
            <a:pPr eaLnBrk="1" hangingPunct="1">
              <a:buSzPct val="60000"/>
              <a:buFont typeface="Wingdings" pitchFamily="2" charset="2"/>
              <a:buChar char="§"/>
            </a:pPr>
            <a:r>
              <a:rPr lang="en-US" dirty="0" smtClean="0">
                <a:latin typeface="+mj-lt"/>
              </a:rPr>
              <a:t>Drug &amp; Alcohol Addiction</a:t>
            </a:r>
          </a:p>
          <a:p>
            <a:pPr eaLnBrk="1" hangingPunct="1">
              <a:buSzPct val="60000"/>
              <a:buFont typeface="Wingdings" pitchFamily="2" charset="2"/>
              <a:buChar char="§"/>
            </a:pPr>
            <a:r>
              <a:rPr lang="en-US" sz="2000" dirty="0" smtClean="0">
                <a:latin typeface="+mj-lt"/>
              </a:rPr>
              <a:t>Stress &amp; Health</a:t>
            </a:r>
          </a:p>
          <a:p>
            <a:pPr eaLnBrk="1" hangingPunct="1">
              <a:buSzPct val="60000"/>
              <a:buFont typeface="Wingdings" pitchFamily="2" charset="2"/>
              <a:buChar char="§"/>
            </a:pPr>
            <a:r>
              <a:rPr lang="en-US" dirty="0" smtClean="0">
                <a:latin typeface="+mj-lt"/>
              </a:rPr>
              <a:t>Sensation &amp; Perception</a:t>
            </a:r>
            <a:endParaRPr lang="en-US" sz="2000" dirty="0" smtClean="0">
              <a:latin typeface="+mj-lt"/>
            </a:endParaRPr>
          </a:p>
        </p:txBody>
      </p:sp>
      <p:sp>
        <p:nvSpPr>
          <p:cNvPr id="25605" name="Text Box 14"/>
          <p:cNvSpPr txBox="1">
            <a:spLocks noChangeArrowheads="1"/>
          </p:cNvSpPr>
          <p:nvPr/>
        </p:nvSpPr>
        <p:spPr bwMode="auto">
          <a:xfrm>
            <a:off x="311150" y="5562600"/>
            <a:ext cx="3886200" cy="1384995"/>
          </a:xfrm>
          <a:prstGeom prst="rect">
            <a:avLst/>
          </a:prstGeom>
          <a:noFill/>
          <a:ln w="12700">
            <a:noFill/>
            <a:miter lim="800000"/>
            <a:headEnd type="none" w="sm" len="sm"/>
            <a:tailEnd type="none" w="sm" len="sm"/>
          </a:ln>
        </p:spPr>
        <p:txBody>
          <a:bodyPr>
            <a:spAutoFit/>
          </a:bodyPr>
          <a:lstStyle/>
          <a:p>
            <a:pPr algn="ctr">
              <a:spcBef>
                <a:spcPts val="0"/>
              </a:spcBef>
            </a:pPr>
            <a:r>
              <a:rPr lang="en-US" sz="2400" b="1" dirty="0" smtClean="0">
                <a:latin typeface="Arial" charset="0"/>
              </a:rPr>
              <a:t>Jennifer Thomson</a:t>
            </a:r>
          </a:p>
          <a:p>
            <a:pPr algn="ctr">
              <a:spcBef>
                <a:spcPts val="0"/>
              </a:spcBef>
            </a:pPr>
            <a:r>
              <a:rPr lang="en-US" sz="2000" b="1" dirty="0" smtClean="0">
                <a:latin typeface="Arial" charset="0"/>
              </a:rPr>
              <a:t>Ph.D. University of North Carolina</a:t>
            </a:r>
          </a:p>
          <a:p>
            <a:pPr algn="ctr">
              <a:spcBef>
                <a:spcPts val="0"/>
              </a:spcBef>
            </a:pPr>
            <a:r>
              <a:rPr lang="en-US" sz="2000" b="1" dirty="0" smtClean="0">
                <a:latin typeface="Arial" charset="0"/>
              </a:rPr>
              <a:t>2009</a:t>
            </a:r>
            <a:endParaRPr lang="en-US" sz="2000" b="1" dirty="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590800"/>
            <a:ext cx="323850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185024"/>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AutoShape 2"/>
          <p:cNvSpPr>
            <a:spLocks noGrp="1" noChangeArrowheads="1"/>
          </p:cNvSpPr>
          <p:nvPr>
            <p:ph type="title"/>
          </p:nvPr>
        </p:nvSpPr>
        <p:spPr/>
        <p:txBody>
          <a:bodyPr>
            <a:normAutofit fontScale="90000"/>
          </a:bodyPr>
          <a:lstStyle/>
          <a:p>
            <a:pPr eaLnBrk="1" fontAlgn="auto" hangingPunct="1">
              <a:spcAft>
                <a:spcPts val="0"/>
              </a:spcAft>
              <a:defRPr/>
            </a:pPr>
            <a:r>
              <a:rPr lang="en-US">
                <a:latin typeface="Franklin Gothic Medium" pitchFamily="34" charset="0"/>
              </a:rPr>
              <a:t>Psychology at Messiah College:</a:t>
            </a:r>
            <a:br>
              <a:rPr lang="en-US">
                <a:latin typeface="Franklin Gothic Medium" pitchFamily="34" charset="0"/>
              </a:rPr>
            </a:br>
            <a:r>
              <a:rPr lang="en-US" sz="3200">
                <a:latin typeface="Franklin Gothic Medium" pitchFamily="34" charset="0"/>
              </a:rPr>
              <a:t>Examples of Student Entry-Level Positions</a:t>
            </a:r>
          </a:p>
        </p:txBody>
      </p:sp>
      <p:sp>
        <p:nvSpPr>
          <p:cNvPr id="34819" name="Rectangle 3"/>
          <p:cNvSpPr>
            <a:spLocks noGrp="1" noChangeArrowheads="1"/>
          </p:cNvSpPr>
          <p:nvPr>
            <p:ph idx="1"/>
          </p:nvPr>
        </p:nvSpPr>
        <p:spPr>
          <a:xfrm>
            <a:off x="838200" y="2362200"/>
            <a:ext cx="8001000" cy="5029200"/>
          </a:xfrm>
        </p:spPr>
        <p:txBody>
          <a:bodyPr/>
          <a:lstStyle/>
          <a:p>
            <a:pPr eaLnBrk="1" hangingPunct="1">
              <a:lnSpc>
                <a:spcPct val="80000"/>
              </a:lnSpc>
            </a:pPr>
            <a:r>
              <a:rPr lang="en-US" sz="1800" b="1" dirty="0" smtClean="0">
                <a:latin typeface="+mj-lt"/>
              </a:rPr>
              <a:t>Case Manager</a:t>
            </a:r>
          </a:p>
          <a:p>
            <a:pPr lvl="1" eaLnBrk="1" hangingPunct="1">
              <a:lnSpc>
                <a:spcPct val="80000"/>
              </a:lnSpc>
            </a:pPr>
            <a:r>
              <a:rPr lang="en-US" sz="1800" dirty="0" smtClean="0">
                <a:solidFill>
                  <a:schemeClr val="accent2">
                    <a:lumMod val="60000"/>
                    <a:lumOff val="40000"/>
                  </a:schemeClr>
                </a:solidFill>
                <a:latin typeface="+mj-lt"/>
              </a:rPr>
              <a:t>Organizes and coordinates services and supports for patients, such as children with mental health problems and their families; oversees the overall medical, personal, and social service needs of the patients </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Counselor</a:t>
            </a:r>
          </a:p>
          <a:p>
            <a:pPr lvl="1" eaLnBrk="1" hangingPunct="1">
              <a:lnSpc>
                <a:spcPct val="80000"/>
              </a:lnSpc>
            </a:pPr>
            <a:r>
              <a:rPr lang="en-US" sz="1800" dirty="0" smtClean="0">
                <a:solidFill>
                  <a:schemeClr val="accent2">
                    <a:lumMod val="60000"/>
                    <a:lumOff val="40000"/>
                  </a:schemeClr>
                </a:solidFill>
                <a:latin typeface="+mj-lt"/>
              </a:rPr>
              <a:t>Provides professional help in coping with life issues such as emotional and relationship difficulties; helps clients and families evaluate their patterns of problem solving and develop more effective ones</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Psychiatric Assistant</a:t>
            </a:r>
          </a:p>
          <a:p>
            <a:pPr lvl="1" eaLnBrk="1" hangingPunct="1">
              <a:lnSpc>
                <a:spcPct val="80000"/>
              </a:lnSpc>
            </a:pPr>
            <a:r>
              <a:rPr lang="en-US" sz="1800" dirty="0" smtClean="0">
                <a:solidFill>
                  <a:schemeClr val="accent2">
                    <a:lumMod val="60000"/>
                    <a:lumOff val="40000"/>
                  </a:schemeClr>
                </a:solidFill>
                <a:latin typeface="+mj-lt"/>
              </a:rPr>
              <a:t>Assists counselors in non-therapeutic therapy. Monitors and assesses patient progress to ensure that patient treatment objectives are met. Records and reports patient information. Implements patient treatment plans and selects patient activities</a:t>
            </a:r>
          </a:p>
          <a:p>
            <a:pPr lvl="1" eaLnBrk="1" hangingPunct="1">
              <a:lnSpc>
                <a:spcPct val="80000"/>
              </a:lnSpc>
            </a:pPr>
            <a:endParaRPr lang="en-US" sz="1800" dirty="0" smtClean="0">
              <a:latin typeface="+mj-lt"/>
            </a:endParaRPr>
          </a:p>
          <a:p>
            <a:pPr lvl="1" eaLnBrk="1" hangingPunct="1">
              <a:lnSpc>
                <a:spcPct val="80000"/>
              </a:lnSpc>
              <a:buFontTx/>
              <a:buNone/>
            </a:pPr>
            <a:endParaRPr lang="en-US" sz="1800" dirty="0" smtClean="0">
              <a:latin typeface="+mj-lt"/>
            </a:endParaRPr>
          </a:p>
          <a:p>
            <a:pPr lvl="1" eaLnBrk="1" hangingPunct="1">
              <a:lnSpc>
                <a:spcPct val="80000"/>
              </a:lnSpc>
            </a:pPr>
            <a:endParaRPr lang="en-US" sz="1800" dirty="0" smtClean="0">
              <a:latin typeface="+mj-lt"/>
            </a:endParaRPr>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AutoShape 2"/>
          <p:cNvSpPr>
            <a:spLocks noGrp="1" noChangeArrowheads="1"/>
          </p:cNvSpPr>
          <p:nvPr>
            <p:ph type="title"/>
          </p:nvPr>
        </p:nvSpPr>
        <p:spPr/>
        <p:txBody>
          <a:bodyPr>
            <a:normAutofit fontScale="90000"/>
          </a:bodyPr>
          <a:lstStyle/>
          <a:p>
            <a:pPr eaLnBrk="1" fontAlgn="auto" hangingPunct="1">
              <a:spcAft>
                <a:spcPts val="0"/>
              </a:spcAft>
              <a:defRPr/>
            </a:pPr>
            <a:r>
              <a:rPr lang="en-US">
                <a:latin typeface="Franklin Gothic Medium" pitchFamily="34" charset="0"/>
              </a:rPr>
              <a:t>Psychology at Messiah College:</a:t>
            </a:r>
            <a:br>
              <a:rPr lang="en-US">
                <a:latin typeface="Franklin Gothic Medium" pitchFamily="34" charset="0"/>
              </a:rPr>
            </a:br>
            <a:r>
              <a:rPr lang="en-US" sz="3200">
                <a:latin typeface="Franklin Gothic Medium" pitchFamily="34" charset="0"/>
              </a:rPr>
              <a:t>Examples of Student Entry-Level Positions</a:t>
            </a:r>
          </a:p>
        </p:txBody>
      </p:sp>
      <p:sp>
        <p:nvSpPr>
          <p:cNvPr id="35843" name="Rectangle 3"/>
          <p:cNvSpPr>
            <a:spLocks noGrp="1" noChangeArrowheads="1"/>
          </p:cNvSpPr>
          <p:nvPr>
            <p:ph idx="1"/>
          </p:nvPr>
        </p:nvSpPr>
        <p:spPr>
          <a:xfrm>
            <a:off x="838200" y="2362200"/>
            <a:ext cx="8305800" cy="4495800"/>
          </a:xfrm>
        </p:spPr>
        <p:txBody>
          <a:bodyPr/>
          <a:lstStyle/>
          <a:p>
            <a:pPr eaLnBrk="1" hangingPunct="1">
              <a:lnSpc>
                <a:spcPct val="90000"/>
              </a:lnSpc>
            </a:pPr>
            <a:r>
              <a:rPr lang="en-US" sz="1800" b="1" dirty="0" smtClean="0">
                <a:latin typeface="+mj-lt"/>
              </a:rPr>
              <a:t>Crime Victim Advocate</a:t>
            </a:r>
          </a:p>
          <a:p>
            <a:pPr lvl="1" eaLnBrk="1" hangingPunct="1">
              <a:lnSpc>
                <a:spcPct val="90000"/>
              </a:lnSpc>
            </a:pPr>
            <a:r>
              <a:rPr lang="en-US" sz="1800" dirty="0" smtClean="0">
                <a:solidFill>
                  <a:schemeClr val="accent2">
                    <a:lumMod val="60000"/>
                    <a:lumOff val="40000"/>
                  </a:schemeClr>
                </a:solidFill>
                <a:latin typeface="+mj-lt"/>
              </a:rPr>
              <a:t>Counsels victims and their families; accompanies and supports victims through the criminal justice process; provides community education, training and consultation</a:t>
            </a:r>
            <a:r>
              <a:rPr lang="en-US" sz="1800" b="1" dirty="0" smtClean="0">
                <a:solidFill>
                  <a:schemeClr val="accent2">
                    <a:lumMod val="60000"/>
                    <a:lumOff val="40000"/>
                  </a:schemeClr>
                </a:solidFill>
                <a:latin typeface="+mj-lt"/>
              </a:rPr>
              <a:t> </a:t>
            </a:r>
          </a:p>
          <a:p>
            <a:pPr lvl="1" eaLnBrk="1" hangingPunct="1">
              <a:lnSpc>
                <a:spcPct val="90000"/>
              </a:lnSpc>
            </a:pPr>
            <a:endParaRPr lang="en-US" sz="1800" b="1" dirty="0" smtClean="0">
              <a:latin typeface="+mj-lt"/>
            </a:endParaRPr>
          </a:p>
          <a:p>
            <a:pPr eaLnBrk="1" hangingPunct="1">
              <a:lnSpc>
                <a:spcPct val="90000"/>
              </a:lnSpc>
            </a:pPr>
            <a:r>
              <a:rPr lang="en-US" sz="1800" b="1" dirty="0" smtClean="0">
                <a:latin typeface="+mj-lt"/>
              </a:rPr>
              <a:t>Social Worker</a:t>
            </a:r>
          </a:p>
          <a:p>
            <a:pPr lvl="1" eaLnBrk="1" hangingPunct="1">
              <a:lnSpc>
                <a:spcPct val="90000"/>
              </a:lnSpc>
            </a:pPr>
            <a:r>
              <a:rPr lang="en-US" sz="1800" dirty="0" smtClean="0">
                <a:solidFill>
                  <a:schemeClr val="accent2">
                    <a:lumMod val="60000"/>
                    <a:lumOff val="40000"/>
                  </a:schemeClr>
                </a:solidFill>
                <a:latin typeface="+mj-lt"/>
              </a:rPr>
              <a:t>Provides social services and assistance to improve the social and psychological functioning of children and their families and to maximize the family well-being and academic functioning of children </a:t>
            </a:r>
          </a:p>
          <a:p>
            <a:pPr lvl="1" eaLnBrk="1" hangingPunct="1">
              <a:lnSpc>
                <a:spcPct val="90000"/>
              </a:lnSpc>
            </a:pPr>
            <a:endParaRPr lang="en-US" sz="1800" dirty="0" smtClean="0">
              <a:latin typeface="+mj-lt"/>
            </a:endParaRPr>
          </a:p>
          <a:p>
            <a:pPr eaLnBrk="1" hangingPunct="1">
              <a:lnSpc>
                <a:spcPct val="90000"/>
              </a:lnSpc>
            </a:pPr>
            <a:r>
              <a:rPr lang="en-US" sz="1800" b="1" dirty="0" smtClean="0">
                <a:latin typeface="+mj-lt"/>
              </a:rPr>
              <a:t>Therapeutic Staff Support </a:t>
            </a:r>
          </a:p>
          <a:p>
            <a:pPr lvl="1" eaLnBrk="1" hangingPunct="1">
              <a:lnSpc>
                <a:spcPct val="90000"/>
              </a:lnSpc>
            </a:pPr>
            <a:r>
              <a:rPr lang="en-US" sz="1800" dirty="0" smtClean="0">
                <a:solidFill>
                  <a:schemeClr val="accent2">
                    <a:lumMod val="60000"/>
                    <a:lumOff val="40000"/>
                  </a:schemeClr>
                </a:solidFill>
                <a:latin typeface="+mj-lt"/>
              </a:rPr>
              <a:t>Provides one-to-one behavioral health interventions to a  child or adolescent with a serious emotional disturbance in order to prevent more restrictive services or out-of-home placement and to promote age-appropriate psychosocial growth </a:t>
            </a:r>
          </a:p>
          <a:p>
            <a:pPr lvl="1" eaLnBrk="1" hangingPunct="1">
              <a:lnSpc>
                <a:spcPct val="90000"/>
              </a:lnSpc>
            </a:pPr>
            <a:endParaRPr lang="en-US" sz="1800" dirty="0" smtClean="0">
              <a:latin typeface="+mj-lt"/>
            </a:endParaRPr>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p:cNvSpPr>
            <a:spLocks noGrp="1" noChangeArrowheads="1"/>
          </p:cNvSpPr>
          <p:nvPr>
            <p:ph type="title"/>
          </p:nvPr>
        </p:nvSpPr>
        <p:spPr/>
        <p:txBody>
          <a:bodyPr>
            <a:normAutofit fontScale="90000"/>
          </a:bodyPr>
          <a:lstStyle/>
          <a:p>
            <a:pPr eaLnBrk="1" fontAlgn="auto" hangingPunct="1">
              <a:spcAft>
                <a:spcPts val="0"/>
              </a:spcAft>
              <a:defRPr/>
            </a:pPr>
            <a:r>
              <a:rPr lang="en-US">
                <a:latin typeface="Franklin Gothic Medium" pitchFamily="34" charset="0"/>
              </a:rPr>
              <a:t>Psychology at Messiah College:</a:t>
            </a:r>
            <a:br>
              <a:rPr lang="en-US">
                <a:latin typeface="Franklin Gothic Medium" pitchFamily="34" charset="0"/>
              </a:rPr>
            </a:br>
            <a:r>
              <a:rPr lang="en-US" sz="3200">
                <a:latin typeface="Franklin Gothic Medium" pitchFamily="34" charset="0"/>
              </a:rPr>
              <a:t>Examples of Student Entry-Level Positions</a:t>
            </a:r>
          </a:p>
        </p:txBody>
      </p:sp>
      <p:sp>
        <p:nvSpPr>
          <p:cNvPr id="36867" name="Rectangle 3"/>
          <p:cNvSpPr>
            <a:spLocks noGrp="1" noChangeArrowheads="1"/>
          </p:cNvSpPr>
          <p:nvPr>
            <p:ph idx="1"/>
          </p:nvPr>
        </p:nvSpPr>
        <p:spPr>
          <a:xfrm>
            <a:off x="762000" y="2362200"/>
            <a:ext cx="7693025" cy="4495800"/>
          </a:xfrm>
        </p:spPr>
        <p:txBody>
          <a:bodyPr/>
          <a:lstStyle/>
          <a:p>
            <a:pPr eaLnBrk="1" hangingPunct="1">
              <a:lnSpc>
                <a:spcPct val="80000"/>
              </a:lnSpc>
            </a:pPr>
            <a:r>
              <a:rPr lang="en-US" sz="1800" b="1" dirty="0" smtClean="0">
                <a:latin typeface="+mj-lt"/>
              </a:rPr>
              <a:t>Rehab Specialist</a:t>
            </a:r>
          </a:p>
          <a:p>
            <a:pPr lvl="1" eaLnBrk="1" hangingPunct="1">
              <a:lnSpc>
                <a:spcPct val="80000"/>
              </a:lnSpc>
            </a:pPr>
            <a:r>
              <a:rPr lang="en-US" sz="1800" dirty="0" smtClean="0">
                <a:solidFill>
                  <a:schemeClr val="accent2">
                    <a:lumMod val="60000"/>
                    <a:lumOff val="40000"/>
                  </a:schemeClr>
                </a:solidFill>
                <a:latin typeface="+mj-lt"/>
              </a:rPr>
              <a:t>Manage the components important in the rehabilitation process of individuals with physical and mental disabilities. They help prevent fragmentation and gaps in services to people seeking to move from psychological and economic dependence to independence </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Residential Counselors</a:t>
            </a:r>
          </a:p>
          <a:p>
            <a:pPr lvl="1" eaLnBrk="1" hangingPunct="1">
              <a:lnSpc>
                <a:spcPct val="80000"/>
              </a:lnSpc>
            </a:pPr>
            <a:r>
              <a:rPr lang="en-US" sz="1800" dirty="0" smtClean="0">
                <a:solidFill>
                  <a:schemeClr val="accent2">
                    <a:lumMod val="60000"/>
                    <a:lumOff val="40000"/>
                  </a:schemeClr>
                </a:solidFill>
                <a:latin typeface="+mj-lt"/>
              </a:rPr>
              <a:t>In charge of group homes.  The residents of these homes include emotionally disturbed, developmentally disabled, and mentally ill youth and adults. People in homes supervised by residential counselors may also have physical problems, but the problems that keep them from being self-sufficient are primarily mental or emotional </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Home Care Aide</a:t>
            </a:r>
          </a:p>
          <a:p>
            <a:pPr lvl="1" eaLnBrk="1" hangingPunct="1">
              <a:lnSpc>
                <a:spcPct val="80000"/>
              </a:lnSpc>
            </a:pPr>
            <a:r>
              <a:rPr lang="en-US" sz="1800" dirty="0" smtClean="0">
                <a:solidFill>
                  <a:schemeClr val="accent2">
                    <a:lumMod val="60000"/>
                    <a:lumOff val="40000"/>
                  </a:schemeClr>
                </a:solidFill>
                <a:latin typeface="+mj-lt"/>
              </a:rPr>
              <a:t>Helps elderly, disabled, and ill persons live in their own homes or in residential care facilities instead of in a health facility</a:t>
            </a:r>
          </a:p>
          <a:p>
            <a:pPr lvl="1">
              <a:lnSpc>
                <a:spcPct val="80000"/>
              </a:lnSpc>
              <a:spcBef>
                <a:spcPct val="0"/>
              </a:spcBef>
              <a:buClrTx/>
              <a:buSzTx/>
            </a:pPr>
            <a:endParaRPr lang="en-US" sz="1800" dirty="0" smtClean="0">
              <a:latin typeface="+mj-lt"/>
            </a:endParaRPr>
          </a:p>
          <a:p>
            <a:pPr lvl="1" eaLnBrk="1" hangingPunct="1">
              <a:lnSpc>
                <a:spcPct val="80000"/>
              </a:lnSpc>
            </a:pPr>
            <a:endParaRPr lang="en-US" sz="1800" dirty="0" smtClean="0">
              <a:latin typeface="+mj-lt"/>
            </a:endParaRPr>
          </a:p>
          <a:p>
            <a:pPr eaLnBrk="1" hangingPunct="1">
              <a:lnSpc>
                <a:spcPct val="80000"/>
              </a:lnSpc>
            </a:pPr>
            <a:endParaRPr lang="en-US" sz="1800" dirty="0" smtClean="0">
              <a:latin typeface="+mj-lt"/>
            </a:endParaRPr>
          </a:p>
        </p:txBody>
      </p:sp>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757451" y="7620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3700" dirty="0">
                <a:latin typeface="Franklin Gothic Medium" pitchFamily="34" charset="0"/>
              </a:rPr>
              <a:t>Graduate Schools of Recent Grads</a:t>
            </a:r>
          </a:p>
        </p:txBody>
      </p:sp>
      <p:sp>
        <p:nvSpPr>
          <p:cNvPr id="37891" name="Rectangle 3"/>
          <p:cNvSpPr>
            <a:spLocks noGrp="1" noChangeArrowheads="1"/>
          </p:cNvSpPr>
          <p:nvPr>
            <p:ph idx="1"/>
          </p:nvPr>
        </p:nvSpPr>
        <p:spPr>
          <a:xfrm>
            <a:off x="304800" y="2209800"/>
            <a:ext cx="4419600" cy="4419600"/>
          </a:xfrm>
        </p:spPr>
        <p:txBody>
          <a:bodyPr>
            <a:normAutofit/>
          </a:bodyPr>
          <a:lstStyle/>
          <a:p>
            <a:pPr eaLnBrk="1" hangingPunct="1">
              <a:lnSpc>
                <a:spcPct val="80000"/>
              </a:lnSpc>
            </a:pPr>
            <a:r>
              <a:rPr lang="en-US" sz="1800" b="1" dirty="0" smtClean="0">
                <a:latin typeface="+mj-lt"/>
              </a:rPr>
              <a:t>Messiah College Masters of Arts in Counseling</a:t>
            </a:r>
          </a:p>
          <a:p>
            <a:pPr eaLnBrk="1" hangingPunct="1">
              <a:lnSpc>
                <a:spcPct val="80000"/>
              </a:lnSpc>
            </a:pPr>
            <a:r>
              <a:rPr lang="en-US" sz="1800" b="1" dirty="0" smtClean="0">
                <a:latin typeface="+mj-lt"/>
              </a:rPr>
              <a:t>American University</a:t>
            </a:r>
          </a:p>
          <a:p>
            <a:pPr eaLnBrk="1" hangingPunct="1">
              <a:lnSpc>
                <a:spcPct val="80000"/>
              </a:lnSpc>
            </a:pPr>
            <a:r>
              <a:rPr lang="en-US" sz="1800" b="1" dirty="0" smtClean="0">
                <a:latin typeface="+mj-lt"/>
              </a:rPr>
              <a:t>Brandeis University</a:t>
            </a:r>
          </a:p>
          <a:p>
            <a:pPr eaLnBrk="1" hangingPunct="1">
              <a:lnSpc>
                <a:spcPct val="80000"/>
              </a:lnSpc>
            </a:pPr>
            <a:r>
              <a:rPr lang="en-US" sz="1800" b="1" dirty="0" err="1" smtClean="0">
                <a:latin typeface="+mj-lt"/>
              </a:rPr>
              <a:t>Biola</a:t>
            </a:r>
            <a:r>
              <a:rPr lang="en-US" sz="1800" b="1" dirty="0" smtClean="0">
                <a:latin typeface="+mj-lt"/>
              </a:rPr>
              <a:t> University, Rosemead School of Psychology</a:t>
            </a:r>
          </a:p>
          <a:p>
            <a:pPr eaLnBrk="1" hangingPunct="1">
              <a:lnSpc>
                <a:spcPct val="80000"/>
              </a:lnSpc>
            </a:pPr>
            <a:r>
              <a:rPr lang="en-US" sz="1800" b="1" dirty="0" smtClean="0">
                <a:latin typeface="+mj-lt"/>
              </a:rPr>
              <a:t>Evangelical Theological Seminary</a:t>
            </a:r>
          </a:p>
          <a:p>
            <a:pPr eaLnBrk="1" hangingPunct="1">
              <a:lnSpc>
                <a:spcPct val="80000"/>
              </a:lnSpc>
            </a:pPr>
            <a:r>
              <a:rPr lang="en-US" sz="1800" b="1" dirty="0" smtClean="0">
                <a:latin typeface="+mj-lt"/>
              </a:rPr>
              <a:t>MCP </a:t>
            </a:r>
            <a:r>
              <a:rPr lang="en-US" sz="1800" b="1" dirty="0" err="1" smtClean="0">
                <a:latin typeface="+mj-lt"/>
              </a:rPr>
              <a:t>Hahneman</a:t>
            </a:r>
            <a:r>
              <a:rPr lang="en-US" sz="1800" b="1" dirty="0" smtClean="0">
                <a:latin typeface="+mj-lt"/>
              </a:rPr>
              <a:t> University</a:t>
            </a:r>
          </a:p>
          <a:p>
            <a:pPr eaLnBrk="1" hangingPunct="1">
              <a:lnSpc>
                <a:spcPct val="80000"/>
              </a:lnSpc>
            </a:pPr>
            <a:r>
              <a:rPr lang="en-US" sz="1800" b="1" dirty="0" smtClean="0">
                <a:latin typeface="+mj-lt"/>
              </a:rPr>
              <a:t>Indiana University of Pennsylvania</a:t>
            </a:r>
          </a:p>
          <a:p>
            <a:pPr eaLnBrk="1" hangingPunct="1">
              <a:lnSpc>
                <a:spcPct val="80000"/>
              </a:lnSpc>
            </a:pPr>
            <a:r>
              <a:rPr lang="en-US" sz="1800" b="1" dirty="0" smtClean="0">
                <a:latin typeface="+mj-lt"/>
              </a:rPr>
              <a:t>Jerusalem University College</a:t>
            </a:r>
          </a:p>
          <a:p>
            <a:pPr eaLnBrk="1" hangingPunct="1">
              <a:lnSpc>
                <a:spcPct val="80000"/>
              </a:lnSpc>
            </a:pPr>
            <a:r>
              <a:rPr lang="en-US" sz="1800" b="1" dirty="0" smtClean="0">
                <a:latin typeface="+mj-lt"/>
              </a:rPr>
              <a:t>Millersville University</a:t>
            </a:r>
          </a:p>
          <a:p>
            <a:pPr eaLnBrk="1" hangingPunct="1">
              <a:lnSpc>
                <a:spcPct val="80000"/>
              </a:lnSpc>
            </a:pPr>
            <a:r>
              <a:rPr lang="en-US" sz="1800" b="1" dirty="0" smtClean="0">
                <a:latin typeface="+mj-lt"/>
              </a:rPr>
              <a:t>New York University</a:t>
            </a:r>
          </a:p>
          <a:p>
            <a:pPr eaLnBrk="1" hangingPunct="1">
              <a:lnSpc>
                <a:spcPct val="80000"/>
              </a:lnSpc>
            </a:pPr>
            <a:r>
              <a:rPr lang="en-US" sz="1800" b="1" dirty="0" smtClean="0">
                <a:latin typeface="+mj-lt"/>
              </a:rPr>
              <a:t>Regent University</a:t>
            </a:r>
          </a:p>
          <a:p>
            <a:pPr eaLnBrk="1" hangingPunct="1">
              <a:lnSpc>
                <a:spcPct val="80000"/>
              </a:lnSpc>
            </a:pPr>
            <a:r>
              <a:rPr lang="en-US" sz="1800" b="1" dirty="0" smtClean="0">
                <a:latin typeface="+mj-lt"/>
              </a:rPr>
              <a:t>Shippensburg University</a:t>
            </a:r>
          </a:p>
          <a:p>
            <a:pPr eaLnBrk="1" hangingPunct="1">
              <a:lnSpc>
                <a:spcPct val="80000"/>
              </a:lnSpc>
            </a:pPr>
            <a:r>
              <a:rPr lang="en-US" sz="1800" b="1" dirty="0" smtClean="0">
                <a:latin typeface="+mj-lt"/>
              </a:rPr>
              <a:t>Wheaton College Graduate School</a:t>
            </a:r>
          </a:p>
          <a:p>
            <a:pPr eaLnBrk="1" hangingPunct="1">
              <a:lnSpc>
                <a:spcPct val="80000"/>
              </a:lnSpc>
            </a:pPr>
            <a:endParaRPr lang="en-US" sz="2300" dirty="0" smtClean="0">
              <a:latin typeface="+mj-lt"/>
            </a:endParaRPr>
          </a:p>
        </p:txBody>
      </p:sp>
      <p:sp>
        <p:nvSpPr>
          <p:cNvPr id="2" name="TextBox 1"/>
          <p:cNvSpPr txBox="1"/>
          <p:nvPr/>
        </p:nvSpPr>
        <p:spPr>
          <a:xfrm>
            <a:off x="4719851" y="2209800"/>
            <a:ext cx="4038600" cy="4108817"/>
          </a:xfrm>
          <a:prstGeom prst="rect">
            <a:avLst/>
          </a:prstGeom>
          <a:noFill/>
        </p:spPr>
        <p:txBody>
          <a:bodyPr wrap="square" rtlCol="0">
            <a:spAutoFit/>
          </a:bodyPr>
          <a:lstStyle/>
          <a:p>
            <a:pPr marL="274320" indent="-274320" eaLnBrk="1" fontAlgn="auto" hangingPunct="1">
              <a:lnSpc>
                <a:spcPct val="90000"/>
              </a:lnSpc>
              <a:spcAft>
                <a:spcPts val="0"/>
              </a:spcAft>
              <a:buClr>
                <a:schemeClr val="accent3"/>
              </a:buClr>
              <a:buFont typeface="Wingdings 2"/>
              <a:buChar char=""/>
              <a:defRPr/>
            </a:pPr>
            <a:r>
              <a:rPr lang="en-US" b="1" dirty="0">
                <a:latin typeface="+mj-lt"/>
              </a:rPr>
              <a:t>State University of NY at Albany and Brockport</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Temple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Thomas Jefferson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Towson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Mount St. Mary’s College</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Central Florida</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Connecticut</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Maryland</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Wisconsin</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Texas</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St. Joseph’s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Virginia Polytechnic Institute and State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William and Mary School of Law</a:t>
            </a:r>
          </a:p>
          <a:p>
            <a:endParaRPr lang="en-US" dirty="0"/>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Entry Level Career Options for Biopsychology Students</a:t>
            </a:r>
            <a:endParaRPr lang="en-US" dirty="0"/>
          </a:p>
        </p:txBody>
      </p:sp>
      <p:sp>
        <p:nvSpPr>
          <p:cNvPr id="3" name="Content Placeholder 2"/>
          <p:cNvSpPr>
            <a:spLocks noGrp="1"/>
          </p:cNvSpPr>
          <p:nvPr>
            <p:ph idx="1"/>
          </p:nvPr>
        </p:nvSpPr>
        <p:spPr/>
        <p:txBody>
          <a:bodyPr/>
          <a:lstStyle/>
          <a:p>
            <a:r>
              <a:rPr lang="en-US" dirty="0" smtClean="0"/>
              <a:t>Pharmaceutical Sales</a:t>
            </a:r>
          </a:p>
          <a:p>
            <a:r>
              <a:rPr lang="en-US" dirty="0" smtClean="0"/>
              <a:t>Science Writer</a:t>
            </a:r>
          </a:p>
          <a:p>
            <a:r>
              <a:rPr lang="en-US" dirty="0" smtClean="0"/>
              <a:t>Lab Animal Care Technician</a:t>
            </a:r>
          </a:p>
          <a:p>
            <a:r>
              <a:rPr lang="en-US" dirty="0" smtClean="0"/>
              <a:t>Forensic Science Technician</a:t>
            </a:r>
          </a:p>
          <a:p>
            <a:r>
              <a:rPr lang="en-US" dirty="0" smtClean="0"/>
              <a:t>Health Educator</a:t>
            </a:r>
          </a:p>
          <a:p>
            <a:r>
              <a:rPr lang="en-US" dirty="0" smtClean="0"/>
              <a:t>Medical Technician</a:t>
            </a:r>
          </a:p>
          <a:p>
            <a:r>
              <a:rPr lang="en-US" dirty="0" smtClean="0"/>
              <a:t>Research Assistant</a:t>
            </a:r>
          </a:p>
          <a:p>
            <a:r>
              <a:rPr lang="en-US" dirty="0" smtClean="0"/>
              <a:t>Neuroimaging Assistant</a:t>
            </a:r>
          </a:p>
          <a:p>
            <a:r>
              <a:rPr lang="en-US" dirty="0" err="1" smtClean="0"/>
              <a:t>Psychometrist</a:t>
            </a:r>
            <a:endParaRPr lang="en-US" dirty="0" smtClean="0"/>
          </a:p>
          <a:p>
            <a:endParaRPr lang="en-US" dirty="0"/>
          </a:p>
        </p:txBody>
      </p:sp>
    </p:spTree>
    <p:extLst>
      <p:ext uri="{BB962C8B-B14F-4D97-AF65-F5344CB8AC3E}">
        <p14:creationId xmlns:p14="http://schemas.microsoft.com/office/powerpoint/2010/main" val="3002910950"/>
      </p:ext>
    </p:extLst>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457200" y="1066800"/>
            <a:ext cx="8229600" cy="1066800"/>
          </a:xfrm>
        </p:spPr>
        <p:txBody>
          <a:bodyPr/>
          <a:lstStyle/>
          <a:p>
            <a:pPr eaLnBrk="1" hangingPunct="1"/>
            <a:r>
              <a:rPr lang="en-US" dirty="0" smtClean="0"/>
              <a:t>Why Study Psychology?</a:t>
            </a:r>
          </a:p>
        </p:txBody>
      </p:sp>
      <p:sp>
        <p:nvSpPr>
          <p:cNvPr id="11267" name="Rectangle 3"/>
          <p:cNvSpPr>
            <a:spLocks noGrp="1" noChangeArrowheads="1"/>
          </p:cNvSpPr>
          <p:nvPr>
            <p:ph idx="1"/>
          </p:nvPr>
        </p:nvSpPr>
        <p:spPr>
          <a:xfrm>
            <a:off x="304800" y="2438400"/>
            <a:ext cx="8229600" cy="4008437"/>
          </a:xfrm>
        </p:spPr>
        <p:txBody>
          <a:bodyPr>
            <a:normAutofit/>
          </a:bodyPr>
          <a:lstStyle/>
          <a:p>
            <a:pPr algn="ctr" eaLnBrk="1" hangingPunct="1">
              <a:buFont typeface="Wingdings" pitchFamily="2" charset="2"/>
              <a:buNone/>
            </a:pPr>
            <a:r>
              <a:rPr lang="en-US" sz="2000" dirty="0" smtClean="0">
                <a:solidFill>
                  <a:schemeClr val="accent2">
                    <a:lumMod val="60000"/>
                    <a:lumOff val="40000"/>
                  </a:schemeClr>
                </a:solidFill>
                <a:latin typeface="+mj-lt"/>
              </a:rPr>
              <a:t>“</a:t>
            </a:r>
            <a:r>
              <a:rPr lang="en-US" sz="2000" i="1" dirty="0" smtClean="0">
                <a:solidFill>
                  <a:schemeClr val="accent2">
                    <a:lumMod val="60000"/>
                    <a:lumOff val="40000"/>
                  </a:schemeClr>
                </a:solidFill>
                <a:latin typeface="+mj-lt"/>
              </a:rPr>
              <a:t>A human being is a microcosm of the universe, ‘a rare example of God’s power, goodness, and wisdom, and contains within…enough miracles to occupy our minds</a:t>
            </a:r>
            <a:r>
              <a:rPr lang="en-US" sz="2000" dirty="0" smtClean="0">
                <a:solidFill>
                  <a:schemeClr val="accent2">
                    <a:lumMod val="60000"/>
                    <a:lumOff val="40000"/>
                  </a:schemeClr>
                </a:solidFill>
                <a:latin typeface="+mj-lt"/>
              </a:rPr>
              <a:t>’.” – John Calvin</a:t>
            </a:r>
          </a:p>
          <a:p>
            <a:pPr algn="ctr" eaLnBrk="1" hangingPunct="1">
              <a:buFont typeface="Wingdings" pitchFamily="2" charset="2"/>
              <a:buNone/>
            </a:pPr>
            <a:endParaRPr lang="en-US" dirty="0">
              <a:solidFill>
                <a:schemeClr val="accent2">
                  <a:lumMod val="60000"/>
                  <a:lumOff val="40000"/>
                </a:schemeClr>
              </a:solidFill>
              <a:latin typeface="+mj-lt"/>
            </a:endParaRPr>
          </a:p>
          <a:p>
            <a:pPr algn="ctr">
              <a:buNone/>
            </a:pPr>
            <a:r>
              <a:rPr lang="en-US" sz="2000" i="1" dirty="0" smtClean="0">
                <a:solidFill>
                  <a:schemeClr val="accent2">
                    <a:lumMod val="60000"/>
                    <a:lumOff val="40000"/>
                  </a:schemeClr>
                </a:solidFill>
                <a:latin typeface="+mj-lt"/>
              </a:rPr>
              <a:t>“I </a:t>
            </a:r>
            <a:r>
              <a:rPr lang="en-US" sz="2000" i="1" dirty="0">
                <a:solidFill>
                  <a:schemeClr val="accent2">
                    <a:lumMod val="60000"/>
                    <a:lumOff val="40000"/>
                  </a:schemeClr>
                </a:solidFill>
                <a:latin typeface="+mj-lt"/>
              </a:rPr>
              <a:t>praise you because I am fearfully and wonderfully made;</a:t>
            </a:r>
          </a:p>
          <a:p>
            <a:pPr algn="ctr">
              <a:buNone/>
            </a:pPr>
            <a:r>
              <a:rPr lang="en-US" sz="2000" i="1" dirty="0">
                <a:solidFill>
                  <a:schemeClr val="accent2">
                    <a:lumMod val="60000"/>
                    <a:lumOff val="40000"/>
                  </a:schemeClr>
                </a:solidFill>
                <a:latin typeface="+mj-lt"/>
              </a:rPr>
              <a:t>   your works are wonderful,</a:t>
            </a:r>
          </a:p>
          <a:p>
            <a:pPr algn="ctr">
              <a:buNone/>
            </a:pPr>
            <a:r>
              <a:rPr lang="en-US" sz="2000" i="1" dirty="0">
                <a:solidFill>
                  <a:schemeClr val="accent2">
                    <a:lumMod val="60000"/>
                    <a:lumOff val="40000"/>
                  </a:schemeClr>
                </a:solidFill>
                <a:latin typeface="+mj-lt"/>
              </a:rPr>
              <a:t>   I know that full well</a:t>
            </a:r>
            <a:r>
              <a:rPr lang="en-US" sz="2000" i="1" dirty="0" smtClean="0">
                <a:solidFill>
                  <a:schemeClr val="accent2">
                    <a:lumMod val="60000"/>
                    <a:lumOff val="40000"/>
                  </a:schemeClr>
                </a:solidFill>
                <a:latin typeface="+mj-lt"/>
              </a:rPr>
              <a:t>.” Psalm 139:14 </a:t>
            </a:r>
            <a:r>
              <a:rPr lang="en-US" sz="1200" i="1" dirty="0" smtClean="0">
                <a:solidFill>
                  <a:schemeClr val="accent2">
                    <a:lumMod val="60000"/>
                    <a:lumOff val="40000"/>
                  </a:schemeClr>
                </a:solidFill>
                <a:latin typeface="+mj-lt"/>
              </a:rPr>
              <a:t>(NIV)</a:t>
            </a:r>
          </a:p>
          <a:p>
            <a:pPr algn="ctr">
              <a:buNone/>
            </a:pPr>
            <a:endParaRPr lang="en-US" sz="2000" i="1" dirty="0">
              <a:solidFill>
                <a:schemeClr val="accent2">
                  <a:lumMod val="60000"/>
                  <a:lumOff val="40000"/>
                </a:schemeClr>
              </a:solidFill>
              <a:latin typeface="+mj-lt"/>
            </a:endParaRPr>
          </a:p>
          <a:p>
            <a:pPr algn="ctr">
              <a:buNone/>
            </a:pPr>
            <a:r>
              <a:rPr lang="en-US" sz="2000" i="1" dirty="0" smtClean="0">
                <a:solidFill>
                  <a:schemeClr val="accent2">
                    <a:lumMod val="60000"/>
                    <a:lumOff val="40000"/>
                  </a:schemeClr>
                </a:solidFill>
                <a:latin typeface="+mj-lt"/>
              </a:rPr>
              <a:t>“But Jesus did not trust Himself to them, because he knew all men and needed no one to bear witness of man; for he himself knew what was in man.” John 2: 24, 25 </a:t>
            </a:r>
            <a:r>
              <a:rPr lang="en-US" sz="1200" i="1" dirty="0" smtClean="0">
                <a:solidFill>
                  <a:schemeClr val="accent2">
                    <a:lumMod val="60000"/>
                    <a:lumOff val="40000"/>
                  </a:schemeClr>
                </a:solidFill>
                <a:latin typeface="+mj-lt"/>
              </a:rPr>
              <a:t>(RSV) </a:t>
            </a:r>
            <a:endParaRPr lang="en-US" sz="1200" dirty="0" smtClean="0">
              <a:latin typeface="Franklin Gothic Medium" pitchFamily="34" charset="0"/>
            </a:endParaRPr>
          </a:p>
          <a:p>
            <a:pPr eaLnBrk="1" hangingPunct="1"/>
            <a:endParaRPr lang="en-US" dirty="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arn(inVertical)">
                                      <p:cBhvr>
                                        <p:cTn id="10" dur="500"/>
                                        <p:tgtEl>
                                          <p:spTgt spid="1126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barn(inVertical)">
                                      <p:cBhvr>
                                        <p:cTn id="13" dur="500"/>
                                        <p:tgtEl>
                                          <p:spTgt spid="1126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barn(inVertical)">
                                      <p:cBhvr>
                                        <p:cTn id="16" dur="500"/>
                                        <p:tgtEl>
                                          <p:spTgt spid="11267">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animEffect transition="in" filter="barn(inVertical)">
                                      <p:cBhvr>
                                        <p:cTn id="19"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533400"/>
            <a:ext cx="8229600" cy="1066800"/>
          </a:xfrm>
        </p:spPr>
        <p:txBody>
          <a:bodyPr>
            <a:normAutofit fontScale="90000"/>
          </a:bodyPr>
          <a:lstStyle/>
          <a:p>
            <a:r>
              <a:rPr lang="en-US" dirty="0" smtClean="0"/>
              <a:t>Career Options for Biopsychology Majors Requiring Advanced Degrees</a:t>
            </a:r>
            <a:endParaRPr lang="en-US" dirty="0"/>
          </a:p>
        </p:txBody>
      </p:sp>
      <p:sp>
        <p:nvSpPr>
          <p:cNvPr id="3" name="Content Placeholder 2"/>
          <p:cNvSpPr>
            <a:spLocks noGrp="1"/>
          </p:cNvSpPr>
          <p:nvPr>
            <p:ph idx="1"/>
          </p:nvPr>
        </p:nvSpPr>
        <p:spPr>
          <a:xfrm>
            <a:off x="228600" y="1676400"/>
            <a:ext cx="8458200" cy="4898136"/>
          </a:xfrm>
        </p:spPr>
        <p:txBody>
          <a:bodyPr>
            <a:normAutofit lnSpcReduction="10000"/>
          </a:bodyPr>
          <a:lstStyle/>
          <a:p>
            <a:r>
              <a:rPr lang="en-US" dirty="0" smtClean="0"/>
              <a:t>Graduate Programs </a:t>
            </a:r>
          </a:p>
          <a:p>
            <a:pPr lvl="1"/>
            <a:r>
              <a:rPr lang="en-US" dirty="0" smtClean="0"/>
              <a:t>Neuroscience, Experimental, Cognitive</a:t>
            </a:r>
          </a:p>
          <a:p>
            <a:r>
              <a:rPr lang="en-US" dirty="0" smtClean="0"/>
              <a:t>Medical School</a:t>
            </a:r>
          </a:p>
          <a:p>
            <a:pPr lvl="1"/>
            <a:r>
              <a:rPr lang="en-US" dirty="0" smtClean="0"/>
              <a:t>PA, DNP, Veterinary, Optometry, </a:t>
            </a:r>
            <a:r>
              <a:rPr lang="en-US" dirty="0" err="1" smtClean="0"/>
              <a:t>Dental,Pharmacy</a:t>
            </a:r>
            <a:endParaRPr lang="en-US" dirty="0" smtClean="0"/>
          </a:p>
          <a:p>
            <a:r>
              <a:rPr lang="en-US" dirty="0" smtClean="0"/>
              <a:t>Occupational/Physical Therapy</a:t>
            </a:r>
          </a:p>
          <a:p>
            <a:r>
              <a:rPr lang="en-US" dirty="0" smtClean="0"/>
              <a:t>Neuropsychology</a:t>
            </a:r>
          </a:p>
          <a:p>
            <a:r>
              <a:rPr lang="en-US" dirty="0" smtClean="0"/>
              <a:t>Audiology</a:t>
            </a:r>
          </a:p>
          <a:p>
            <a:r>
              <a:rPr lang="en-US" dirty="0" smtClean="0"/>
              <a:t>Neuroimaging</a:t>
            </a:r>
          </a:p>
          <a:p>
            <a:r>
              <a:rPr lang="en-US" dirty="0" smtClean="0"/>
              <a:t>Public Health</a:t>
            </a:r>
          </a:p>
          <a:p>
            <a:r>
              <a:rPr lang="en-US" dirty="0" err="1" smtClean="0"/>
              <a:t>Neuromarketing</a:t>
            </a:r>
            <a:endParaRPr lang="en-US" dirty="0" smtClean="0"/>
          </a:p>
          <a:p>
            <a:r>
              <a:rPr lang="en-US" dirty="0" smtClean="0"/>
              <a:t>Addition Counselor</a:t>
            </a:r>
          </a:p>
          <a:p>
            <a:endParaRPr lang="en-US" dirty="0" smtClean="0"/>
          </a:p>
          <a:p>
            <a:endParaRPr lang="en-US" dirty="0"/>
          </a:p>
        </p:txBody>
      </p:sp>
    </p:spTree>
    <p:extLst>
      <p:ext uri="{BB962C8B-B14F-4D97-AF65-F5344CB8AC3E}">
        <p14:creationId xmlns:p14="http://schemas.microsoft.com/office/powerpoint/2010/main" val="2150918486"/>
      </p:ext>
    </p:extLst>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t>Recent Research Projects Presented by Psychology Majors at Research Conferences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Opioid Growth Factor reduces the expression of conditioned fear in an animal model of PTSD </a:t>
            </a:r>
          </a:p>
          <a:p>
            <a:pPr lvl="1"/>
            <a:r>
              <a:rPr lang="en-US" dirty="0" smtClean="0">
                <a:solidFill>
                  <a:schemeClr val="accent2">
                    <a:lumMod val="40000"/>
                    <a:lumOff val="60000"/>
                  </a:schemeClr>
                </a:solidFill>
              </a:rPr>
              <a:t>Paige Hopkins, Jacinta Davis, Lauren </a:t>
            </a:r>
            <a:r>
              <a:rPr lang="en-US" dirty="0" err="1" smtClean="0">
                <a:solidFill>
                  <a:schemeClr val="accent2">
                    <a:lumMod val="40000"/>
                    <a:lumOff val="60000"/>
                  </a:schemeClr>
                </a:solidFill>
              </a:rPr>
              <a:t>Spreen</a:t>
            </a:r>
            <a:r>
              <a:rPr lang="en-US" dirty="0" smtClean="0">
                <a:solidFill>
                  <a:schemeClr val="accent2">
                    <a:lumMod val="40000"/>
                    <a:lumOff val="60000"/>
                  </a:schemeClr>
                </a:solidFill>
              </a:rPr>
              <a:t> and Dr. Jennifer Thomson</a:t>
            </a:r>
          </a:p>
          <a:p>
            <a:r>
              <a:rPr lang="en-US" dirty="0" smtClean="0"/>
              <a:t>Evaluation of Body Appreciation based on Attachment Relationships</a:t>
            </a:r>
          </a:p>
          <a:p>
            <a:pPr lvl="1"/>
            <a:r>
              <a:rPr lang="en-US" dirty="0" smtClean="0">
                <a:solidFill>
                  <a:schemeClr val="accent2">
                    <a:lumMod val="40000"/>
                    <a:lumOff val="60000"/>
                  </a:schemeClr>
                </a:solidFill>
              </a:rPr>
              <a:t>Ashley Burkett, Josiah Haws, Nicole Harland, Katrina Williams, Leeann Shearer and Dr. Valerie Lemmon</a:t>
            </a:r>
          </a:p>
          <a:p>
            <a:r>
              <a:rPr lang="en-US" dirty="0" smtClean="0"/>
              <a:t>Relationship Satisfaction on College Campuses</a:t>
            </a:r>
          </a:p>
          <a:p>
            <a:pPr lvl="1"/>
            <a:r>
              <a:rPr lang="en-US" dirty="0" smtClean="0">
                <a:solidFill>
                  <a:schemeClr val="accent2">
                    <a:lumMod val="40000"/>
                    <a:lumOff val="60000"/>
                  </a:schemeClr>
                </a:solidFill>
              </a:rPr>
              <a:t>Hope Blackford, Megan Hendricks and Dr. Diane Brockman</a:t>
            </a:r>
          </a:p>
          <a:p>
            <a:endParaRPr lang="en-US" dirty="0"/>
          </a:p>
        </p:txBody>
      </p:sp>
    </p:spTree>
    <p:extLst>
      <p:ext uri="{BB962C8B-B14F-4D97-AF65-F5344CB8AC3E}">
        <p14:creationId xmlns:p14="http://schemas.microsoft.com/office/powerpoint/2010/main" val="2487725731"/>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ctrTitle"/>
          </p:nvPr>
        </p:nvSpPr>
        <p:spPr/>
        <p:txBody>
          <a:bodyPr>
            <a:normAutofit fontScale="90000"/>
          </a:bodyPr>
          <a:lstStyle/>
          <a:p>
            <a:pPr eaLnBrk="1" fontAlgn="auto" hangingPunct="1">
              <a:spcAft>
                <a:spcPts val="0"/>
              </a:spcAft>
              <a:defRPr/>
            </a:pPr>
            <a:r>
              <a:rPr lang="en-US" sz="4600" dirty="0">
                <a:latin typeface="Franklin Gothic Medium" pitchFamily="34" charset="0"/>
              </a:rPr>
              <a:t>Department of Psychology</a:t>
            </a:r>
            <a:br>
              <a:rPr lang="en-US" sz="4600" dirty="0">
                <a:latin typeface="Franklin Gothic Medium" pitchFamily="34" charset="0"/>
              </a:rPr>
            </a:br>
            <a:r>
              <a:rPr lang="en-US" sz="4600" dirty="0">
                <a:latin typeface="Franklin Gothic Medium" pitchFamily="34" charset="0"/>
              </a:rPr>
              <a:t>Messiah College</a:t>
            </a:r>
          </a:p>
        </p:txBody>
      </p:sp>
      <p:sp>
        <p:nvSpPr>
          <p:cNvPr id="39939" name="Rectangle 3"/>
          <p:cNvSpPr>
            <a:spLocks noGrp="1" noChangeArrowheads="1"/>
          </p:cNvSpPr>
          <p:nvPr>
            <p:ph type="subTitle" idx="1"/>
          </p:nvPr>
        </p:nvSpPr>
        <p:spPr>
          <a:xfrm>
            <a:off x="152400" y="4648200"/>
            <a:ext cx="9144000" cy="990600"/>
          </a:xfrm>
        </p:spPr>
        <p:txBody>
          <a:bodyPr/>
          <a:lstStyle/>
          <a:p>
            <a:pPr marR="0" eaLnBrk="1" hangingPunct="1"/>
            <a:r>
              <a:rPr lang="en-US" sz="2000" dirty="0" smtClean="0">
                <a:latin typeface="BernhardMod BT" pitchFamily="18" charset="0"/>
                <a:hlinkClick r:id="rId2"/>
              </a:rPr>
              <a:t>http://www.messiah.edu/departments/psychology</a:t>
            </a:r>
            <a:endParaRPr lang="en-US" sz="2000" dirty="0" smtClean="0"/>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You know you are a psychology major if you:</a:t>
            </a:r>
            <a:endParaRPr lang="en-US" dirty="0"/>
          </a:p>
        </p:txBody>
      </p:sp>
      <p:sp>
        <p:nvSpPr>
          <p:cNvPr id="3" name="Content Placeholder 2"/>
          <p:cNvSpPr>
            <a:spLocks noGrp="1"/>
          </p:cNvSpPr>
          <p:nvPr>
            <p:ph idx="1"/>
          </p:nvPr>
        </p:nvSpPr>
        <p:spPr>
          <a:xfrm>
            <a:off x="457200" y="1828800"/>
            <a:ext cx="8229600" cy="4724400"/>
          </a:xfrm>
        </p:spPr>
        <p:txBody>
          <a:bodyPr>
            <a:normAutofit fontScale="92500"/>
          </a:bodyPr>
          <a:lstStyle/>
          <a:p>
            <a:pPr>
              <a:buFont typeface="Wingdings" panose="05000000000000000000" pitchFamily="2" charset="2"/>
              <a:buChar char="ü"/>
            </a:pPr>
            <a:r>
              <a:rPr lang="en-US" dirty="0" smtClean="0"/>
              <a:t>Enjoy working with people from a variety of backgrounds and dispositions</a:t>
            </a:r>
          </a:p>
          <a:p>
            <a:pPr>
              <a:buFont typeface="Wingdings" panose="05000000000000000000" pitchFamily="2" charset="2"/>
              <a:buChar char="ü"/>
            </a:pPr>
            <a:r>
              <a:rPr lang="en-US" dirty="0" smtClean="0"/>
              <a:t>Enjoy research involving human capacities, behaviors, and developmental stages</a:t>
            </a:r>
          </a:p>
          <a:p>
            <a:pPr>
              <a:buFont typeface="Wingdings" panose="05000000000000000000" pitchFamily="2" charset="2"/>
              <a:buChar char="ü"/>
            </a:pPr>
            <a:r>
              <a:rPr lang="en-US" dirty="0" smtClean="0"/>
              <a:t>Can tolerate ambiguity and are open to behavioral complexities</a:t>
            </a:r>
          </a:p>
          <a:p>
            <a:pPr>
              <a:buFont typeface="Wingdings" panose="05000000000000000000" pitchFamily="2" charset="2"/>
              <a:buChar char="ü"/>
            </a:pPr>
            <a:r>
              <a:rPr lang="en-US" dirty="0" smtClean="0"/>
              <a:t>Enjoy observing others and seeking to understand their behaviors and thoughts</a:t>
            </a:r>
          </a:p>
          <a:p>
            <a:pPr>
              <a:buFont typeface="Wingdings" panose="05000000000000000000" pitchFamily="2" charset="2"/>
              <a:buChar char="ü"/>
            </a:pPr>
            <a:r>
              <a:rPr lang="en-US" dirty="0" smtClean="0"/>
              <a:t>Are interested in a sophisticated knowledge of self and others</a:t>
            </a:r>
          </a:p>
          <a:p>
            <a:pPr>
              <a:buFont typeface="Wingdings" panose="05000000000000000000" pitchFamily="2" charset="2"/>
              <a:buChar char="ü"/>
            </a:pPr>
            <a:r>
              <a:rPr lang="en-US" dirty="0" smtClean="0"/>
              <a:t>Desire to apply your learning to yourself and others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81275014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might be a Biopsychology major if…</a:t>
            </a:r>
            <a:endParaRPr lang="en-US" dirty="0"/>
          </a:p>
        </p:txBody>
      </p:sp>
      <p:sp>
        <p:nvSpPr>
          <p:cNvPr id="3" name="Content Placeholder 2"/>
          <p:cNvSpPr>
            <a:spLocks noGrp="1"/>
          </p:cNvSpPr>
          <p:nvPr>
            <p:ph idx="1"/>
          </p:nvPr>
        </p:nvSpPr>
        <p:spPr/>
        <p:txBody>
          <a:bodyPr/>
          <a:lstStyle/>
          <a:p>
            <a:r>
              <a:rPr lang="en-US" dirty="0" smtClean="0"/>
              <a:t>You are fascinated by the brain </a:t>
            </a:r>
          </a:p>
          <a:p>
            <a:r>
              <a:rPr lang="en-US" dirty="0" smtClean="0"/>
              <a:t>You want to understand human behavior from a biological perspective</a:t>
            </a:r>
          </a:p>
          <a:p>
            <a:r>
              <a:rPr lang="en-US" dirty="0" smtClean="0"/>
              <a:t>You don’t mind a little chemistry!</a:t>
            </a:r>
          </a:p>
          <a:p>
            <a:r>
              <a:rPr lang="en-US" dirty="0" smtClean="0"/>
              <a:t>You collect items that have pictures of brains </a:t>
            </a:r>
            <a:endParaRPr lang="en-US" dirty="0"/>
          </a:p>
          <a:p>
            <a:r>
              <a:rPr lang="en-US" dirty="0"/>
              <a:t>Y</a:t>
            </a:r>
            <a:r>
              <a:rPr lang="en-US" dirty="0" smtClean="0"/>
              <a:t>ou own jewelry with the chemical structures of neurotransmitters</a:t>
            </a:r>
            <a:endParaRPr lang="en-US" dirty="0"/>
          </a:p>
        </p:txBody>
      </p:sp>
    </p:spTree>
    <p:extLst>
      <p:ext uri="{BB962C8B-B14F-4D97-AF65-F5344CB8AC3E}">
        <p14:creationId xmlns:p14="http://schemas.microsoft.com/office/powerpoint/2010/main" val="2591510567"/>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457200" y="914400"/>
            <a:ext cx="8229600" cy="1066800"/>
          </a:xfrm>
        </p:spPr>
        <p:txBody>
          <a:bodyPr>
            <a:normAutofit/>
          </a:bodyPr>
          <a:lstStyle/>
          <a:p>
            <a:pPr eaLnBrk="1" hangingPunct="1"/>
            <a:r>
              <a:rPr lang="en-US" sz="3200" dirty="0" smtClean="0"/>
              <a:t>Distinctives of Psychology at </a:t>
            </a:r>
            <a:br>
              <a:rPr lang="en-US" sz="3200" dirty="0" smtClean="0"/>
            </a:br>
            <a:r>
              <a:rPr lang="en-US" sz="3200" dirty="0" smtClean="0"/>
              <a:t>Messiah College</a:t>
            </a:r>
          </a:p>
        </p:txBody>
      </p:sp>
      <p:sp>
        <p:nvSpPr>
          <p:cNvPr id="12291" name="Rectangle 3"/>
          <p:cNvSpPr>
            <a:spLocks noGrp="1" noChangeArrowheads="1"/>
          </p:cNvSpPr>
          <p:nvPr>
            <p:ph idx="1"/>
          </p:nvPr>
        </p:nvSpPr>
        <p:spPr/>
        <p:txBody>
          <a:bodyPr>
            <a:normAutofit/>
          </a:bodyPr>
          <a:lstStyle/>
          <a:p>
            <a:r>
              <a:rPr lang="en-US" dirty="0"/>
              <a:t>Excellent faculty-student relationships and mentorships </a:t>
            </a:r>
          </a:p>
          <a:p>
            <a:r>
              <a:rPr lang="en-US" dirty="0"/>
              <a:t>Emphasis on training students to write adeptly </a:t>
            </a:r>
            <a:endParaRPr lang="en-US" dirty="0" smtClean="0"/>
          </a:p>
          <a:p>
            <a:r>
              <a:rPr lang="en-US" dirty="0" smtClean="0"/>
              <a:t>Students </a:t>
            </a:r>
            <a:r>
              <a:rPr lang="en-US" dirty="0"/>
              <a:t>are able to perform research or practica with dedicated and approachable faculty. </a:t>
            </a:r>
          </a:p>
          <a:p>
            <a:r>
              <a:rPr lang="en-US" dirty="0" smtClean="0"/>
              <a:t>Provides </a:t>
            </a:r>
            <a:r>
              <a:rPr lang="en-US" dirty="0"/>
              <a:t>advanced video recording equipment in interview rooms </a:t>
            </a:r>
          </a:p>
          <a:p>
            <a:r>
              <a:rPr lang="en-US" dirty="0"/>
              <a:t>Provides a flexible Psychology program which enables students to explore minors</a:t>
            </a:r>
          </a:p>
          <a:p>
            <a:pPr marL="109728" indent="0" eaLnBrk="1" hangingPunct="1">
              <a:buNone/>
            </a:pPr>
            <a:endParaRPr lang="en-US" dirty="0" smtClean="0">
              <a:latin typeface="+mj-l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500"/>
                                        <p:tgtEl>
                                          <p:spTgt spid="1229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err="1" smtClean="0"/>
              <a:t>Distinctives</a:t>
            </a:r>
            <a:r>
              <a:rPr lang="en-US" dirty="0" smtClean="0"/>
              <a:t> of Biopsychology Program at Messiah College</a:t>
            </a:r>
            <a:endParaRPr lang="en-US" dirty="0"/>
          </a:p>
        </p:txBody>
      </p:sp>
      <p:sp>
        <p:nvSpPr>
          <p:cNvPr id="3" name="Content Placeholder 2"/>
          <p:cNvSpPr>
            <a:spLocks noGrp="1"/>
          </p:cNvSpPr>
          <p:nvPr>
            <p:ph idx="1"/>
          </p:nvPr>
        </p:nvSpPr>
        <p:spPr>
          <a:xfrm>
            <a:off x="228600" y="1600200"/>
            <a:ext cx="8686800" cy="4706112"/>
          </a:xfrm>
        </p:spPr>
        <p:txBody>
          <a:bodyPr>
            <a:normAutofit fontScale="92500"/>
          </a:bodyPr>
          <a:lstStyle/>
          <a:p>
            <a:r>
              <a:rPr lang="en-US" dirty="0" smtClean="0"/>
              <a:t>Access to faculty in both the Biology and Psychology departments</a:t>
            </a:r>
          </a:p>
          <a:p>
            <a:r>
              <a:rPr lang="en-US" dirty="0" smtClean="0"/>
              <a:t>Emphasis on providing top-notch research experiences to prepare students for graduate/medical school</a:t>
            </a:r>
          </a:p>
          <a:p>
            <a:r>
              <a:rPr lang="en-US" dirty="0" smtClean="0"/>
              <a:t>Two options for course scheduling based on your individual interests</a:t>
            </a:r>
          </a:p>
          <a:p>
            <a:r>
              <a:rPr lang="en-US" dirty="0" smtClean="0"/>
              <a:t>Excellent research facilities with equipment such as EEG monitoring, biometrics, scanning electron microscopes, etc.</a:t>
            </a:r>
          </a:p>
          <a:p>
            <a:r>
              <a:rPr lang="en-US" dirty="0" smtClean="0"/>
              <a:t>Opportunity to take the Human Anatomy course with human cadaver dissections</a:t>
            </a:r>
            <a:endParaRPr lang="en-US" dirty="0"/>
          </a:p>
        </p:txBody>
      </p:sp>
    </p:spTree>
    <p:extLst>
      <p:ext uri="{BB962C8B-B14F-4D97-AF65-F5344CB8AC3E}">
        <p14:creationId xmlns:p14="http://schemas.microsoft.com/office/powerpoint/2010/main" val="346941131"/>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a:bodyPr>
          <a:lstStyle/>
          <a:p>
            <a:pPr eaLnBrk="1" hangingPunct="1"/>
            <a:r>
              <a:rPr lang="en-US" sz="3200" smtClean="0"/>
              <a:t>Psychology Curriculum at</a:t>
            </a:r>
            <a:br>
              <a:rPr lang="en-US" sz="3200" smtClean="0"/>
            </a:br>
            <a:r>
              <a:rPr lang="en-US" sz="3200" smtClean="0"/>
              <a:t>Messiah College</a:t>
            </a:r>
          </a:p>
        </p:txBody>
      </p:sp>
      <p:sp>
        <p:nvSpPr>
          <p:cNvPr id="13315" name="Rectangle 3"/>
          <p:cNvSpPr>
            <a:spLocks noGrp="1" noChangeArrowheads="1"/>
          </p:cNvSpPr>
          <p:nvPr>
            <p:ph idx="1"/>
          </p:nvPr>
        </p:nvSpPr>
        <p:spPr/>
        <p:txBody>
          <a:bodyPr/>
          <a:lstStyle/>
          <a:p>
            <a:pPr eaLnBrk="1" hangingPunct="1"/>
            <a:endParaRPr lang="en-US" dirty="0" smtClean="0"/>
          </a:p>
          <a:p>
            <a:pPr eaLnBrk="1" hangingPunct="1"/>
            <a:r>
              <a:rPr lang="en-US" dirty="0" smtClean="0">
                <a:latin typeface="+mj-lt"/>
              </a:rPr>
              <a:t>Students will take courses that are theoretical, clinical, and experimental nature</a:t>
            </a:r>
          </a:p>
          <a:p>
            <a:pPr eaLnBrk="1" hangingPunct="1"/>
            <a:r>
              <a:rPr lang="en-US" dirty="0" smtClean="0">
                <a:latin typeface="+mj-lt"/>
              </a:rPr>
              <a:t>Many courses combine academic theory with hands on experience</a:t>
            </a:r>
          </a:p>
          <a:p>
            <a:pPr eaLnBrk="1" hangingPunct="1"/>
            <a:r>
              <a:rPr lang="en-US" dirty="0" smtClean="0">
                <a:latin typeface="+mj-lt"/>
              </a:rPr>
              <a:t>Students consider connections between subject matter and a Christian world view</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wipe(down)">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wipe(down)">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wipe(down)">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Biopsychology Curriculum at Messiah College</a:t>
            </a:r>
            <a:endParaRPr lang="en-US" dirty="0"/>
          </a:p>
        </p:txBody>
      </p:sp>
      <p:sp>
        <p:nvSpPr>
          <p:cNvPr id="3" name="Content Placeholder 2"/>
          <p:cNvSpPr>
            <a:spLocks noGrp="1"/>
          </p:cNvSpPr>
          <p:nvPr>
            <p:ph idx="1"/>
          </p:nvPr>
        </p:nvSpPr>
        <p:spPr/>
        <p:txBody>
          <a:bodyPr>
            <a:normAutofit lnSpcReduction="10000"/>
          </a:bodyPr>
          <a:lstStyle/>
          <a:p>
            <a:r>
              <a:rPr lang="en-US" dirty="0" smtClean="0"/>
              <a:t>Students take courses in the Biological, Chemical and Psychological sciences</a:t>
            </a:r>
          </a:p>
          <a:p>
            <a:r>
              <a:rPr lang="en-US" dirty="0" smtClean="0"/>
              <a:t>Many courses offer hands-on laboratory experiences</a:t>
            </a:r>
          </a:p>
          <a:p>
            <a:r>
              <a:rPr lang="en-US" dirty="0" smtClean="0"/>
              <a:t>Connections between course material and the Christian faith are made in every course</a:t>
            </a:r>
          </a:p>
          <a:p>
            <a:r>
              <a:rPr lang="en-US" dirty="0" smtClean="0"/>
              <a:t>Two tracks</a:t>
            </a:r>
          </a:p>
          <a:p>
            <a:pPr lvl="1"/>
            <a:r>
              <a:rPr lang="en-US" dirty="0" smtClean="0">
                <a:solidFill>
                  <a:schemeClr val="accent2">
                    <a:lumMod val="40000"/>
                    <a:lumOff val="60000"/>
                  </a:schemeClr>
                </a:solidFill>
              </a:rPr>
              <a:t>Track A – Medical/Graduate Study</a:t>
            </a:r>
          </a:p>
          <a:p>
            <a:pPr lvl="1"/>
            <a:r>
              <a:rPr lang="en-US" dirty="0" smtClean="0">
                <a:solidFill>
                  <a:schemeClr val="accent2">
                    <a:lumMod val="40000"/>
                    <a:lumOff val="60000"/>
                  </a:schemeClr>
                </a:solidFill>
              </a:rPr>
              <a:t>Track B – Applied Health Professions (OT, PT, </a:t>
            </a:r>
            <a:r>
              <a:rPr lang="en-US" dirty="0" err="1" smtClean="0">
                <a:solidFill>
                  <a:schemeClr val="accent2">
                    <a:lumMod val="40000"/>
                    <a:lumOff val="60000"/>
                  </a:schemeClr>
                </a:solidFill>
              </a:rPr>
              <a:t>etc</a:t>
            </a:r>
            <a:r>
              <a:rPr lang="en-US" dirty="0" smtClean="0">
                <a:solidFill>
                  <a:schemeClr val="accent2">
                    <a:lumMod val="40000"/>
                    <a:lumOff val="60000"/>
                  </a:schemeClr>
                </a:solidFill>
              </a:rPr>
              <a:t>)</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580903319"/>
      </p:ext>
    </p:extLst>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4502</TotalTime>
  <Words>1907</Words>
  <Application>Microsoft Office PowerPoint</Application>
  <PresentationFormat>On-screen Show (4:3)</PresentationFormat>
  <Paragraphs>368</Paragraphs>
  <Slides>32</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BernhardMod BT</vt:lpstr>
      <vt:lpstr>Calibri</vt:lpstr>
      <vt:lpstr>Franklin Gothic Medium</vt:lpstr>
      <vt:lpstr>Georgia</vt:lpstr>
      <vt:lpstr>Times New Roman</vt:lpstr>
      <vt:lpstr>Trebuchet MS</vt:lpstr>
      <vt:lpstr>Wingdings</vt:lpstr>
      <vt:lpstr>Wingdings 2</vt:lpstr>
      <vt:lpstr>Urban</vt:lpstr>
      <vt:lpstr>Department of Psychology Messiah College</vt:lpstr>
      <vt:lpstr>What is Psychology? </vt:lpstr>
      <vt:lpstr>Why Study Psychology?</vt:lpstr>
      <vt:lpstr>You know you are a psychology major if you:</vt:lpstr>
      <vt:lpstr>You might be a Biopsychology major if…</vt:lpstr>
      <vt:lpstr>Distinctives of Psychology at  Messiah College</vt:lpstr>
      <vt:lpstr>Distinctives of Biopsychology Program at Messiah College</vt:lpstr>
      <vt:lpstr>Psychology Curriculum at Messiah College</vt:lpstr>
      <vt:lpstr>Biopsychology Curriculum at Messiah College</vt:lpstr>
      <vt:lpstr>Developing Skills in Psychology </vt:lpstr>
      <vt:lpstr>Psychology at Messiah College:      Degrees offered</vt:lpstr>
      <vt:lpstr>       Psychology at Messiah College:                   B.A. vs. B.S.—     What’s the Difference???</vt:lpstr>
      <vt:lpstr>Psychology at Messiah College:   Division of Credits for the B.A. &amp; B.S. in Psychology   </vt:lpstr>
      <vt:lpstr>Psychology at Messiah College:    B.S. in BIOPSYCHOLOGY </vt:lpstr>
      <vt:lpstr>Psychology at Messiah College:   Division of Credits for the B.S. in Biopsychology   </vt:lpstr>
      <vt:lpstr>Psychology at Messiah College:     Opportunities in Psychology</vt:lpstr>
      <vt:lpstr>Messiah College Psychology Department Faculty</vt:lpstr>
      <vt:lpstr>Psychology at Messiah College: The Faculty</vt:lpstr>
      <vt:lpstr>Psychology at Messiah College: The Faculty</vt:lpstr>
      <vt:lpstr>Psychology at Messiah College: The Faculty</vt:lpstr>
      <vt:lpstr>Psychology at Messiah College: The Faculty</vt:lpstr>
      <vt:lpstr>Psychology at Messiah College: The Faculty</vt:lpstr>
      <vt:lpstr>Psychology at Messiah College The Faculty</vt:lpstr>
      <vt:lpstr>Psychology at Messiah College: The Faculty</vt:lpstr>
      <vt:lpstr>Psychology at Messiah College: Examples of Student Entry-Level Positions</vt:lpstr>
      <vt:lpstr>Psychology at Messiah College: Examples of Student Entry-Level Positions</vt:lpstr>
      <vt:lpstr>Psychology at Messiah College: Examples of Student Entry-Level Positions</vt:lpstr>
      <vt:lpstr>Psychology at Messiah College: Graduate Schools of Recent Grads</vt:lpstr>
      <vt:lpstr>Entry Level Career Options for Biopsychology Students</vt:lpstr>
      <vt:lpstr>Career Options for Biopsychology Majors Requiring Advanced Degrees</vt:lpstr>
      <vt:lpstr>Recent Research Projects Presented by Psychology Majors at Research Conferences</vt:lpstr>
      <vt:lpstr>Department of Psychology Messiah College</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Psychology</dc:title>
  <dc:creator>tbaker</dc:creator>
  <cp:lastModifiedBy>Zack, Donna</cp:lastModifiedBy>
  <cp:revision>310</cp:revision>
  <cp:lastPrinted>2015-02-16T16:18:49Z</cp:lastPrinted>
  <dcterms:created xsi:type="dcterms:W3CDTF">2001-10-10T13:43:40Z</dcterms:created>
  <dcterms:modified xsi:type="dcterms:W3CDTF">2017-02-28T15:01:54Z</dcterms:modified>
</cp:coreProperties>
</file>