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23" r:id="rId1"/>
  </p:sldMasterIdLst>
  <p:notesMasterIdLst>
    <p:notesMasterId r:id="rId27"/>
  </p:notesMasterIdLst>
  <p:sldIdLst>
    <p:sldId id="258" r:id="rId2"/>
    <p:sldId id="276" r:id="rId3"/>
    <p:sldId id="283" r:id="rId4"/>
    <p:sldId id="284" r:id="rId5"/>
    <p:sldId id="257" r:id="rId6"/>
    <p:sldId id="277" r:id="rId7"/>
    <p:sldId id="262" r:id="rId8"/>
    <p:sldId id="264" r:id="rId9"/>
    <p:sldId id="286" r:id="rId10"/>
    <p:sldId id="274" r:id="rId11"/>
    <p:sldId id="285" r:id="rId12"/>
    <p:sldId id="275" r:id="rId13"/>
    <p:sldId id="272" r:id="rId14"/>
    <p:sldId id="273" r:id="rId15"/>
    <p:sldId id="278" r:id="rId16"/>
    <p:sldId id="271" r:id="rId17"/>
    <p:sldId id="282" r:id="rId18"/>
    <p:sldId id="280" r:id="rId19"/>
    <p:sldId id="267" r:id="rId20"/>
    <p:sldId id="268" r:id="rId21"/>
    <p:sldId id="269" r:id="rId22"/>
    <p:sldId id="266" r:id="rId23"/>
    <p:sldId id="279" r:id="rId24"/>
    <p:sldId id="260" r:id="rId25"/>
    <p:sldId id="287" r:id="rId26"/>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nes, Ashley" initials="BA" lastIdx="1" clrIdx="0">
    <p:extLst>
      <p:ext uri="{19B8F6BF-5375-455C-9EA6-DF929625EA0E}">
        <p15:presenceInfo xmlns:p15="http://schemas.microsoft.com/office/powerpoint/2012/main" userId="S-1-5-21-3980098582-1850021839-772620496-736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94660"/>
  </p:normalViewPr>
  <p:slideViewPr>
    <p:cSldViewPr snapToGrid="0">
      <p:cViewPr varScale="1">
        <p:scale>
          <a:sx n="57" d="100"/>
          <a:sy n="57" d="100"/>
        </p:scale>
        <p:origin x="87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63669D3A-60CB-4002-A69C-26A69F143E70}" type="datetimeFigureOut">
              <a:rPr lang="en-US" smtClean="0"/>
              <a:t>9/13/2024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B40B1E62-2B41-4581-AD86-60018FB80B9C}" type="slidenum">
              <a:rPr lang="en-US" smtClean="0"/>
              <a:t>‹#›</a:t>
            </a:fld>
            <a:endParaRPr lang="en-US"/>
          </a:p>
        </p:txBody>
      </p:sp>
    </p:spTree>
    <p:extLst>
      <p:ext uri="{BB962C8B-B14F-4D97-AF65-F5344CB8AC3E}">
        <p14:creationId xmlns:p14="http://schemas.microsoft.com/office/powerpoint/2010/main" val="3832665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week of January 20</a:t>
            </a:r>
            <a:r>
              <a:rPr lang="en-US" baseline="30000" dirty="0"/>
              <a:t>th</a:t>
            </a:r>
            <a:r>
              <a:rPr lang="en-US" dirty="0"/>
              <a:t>, all events should be related to MLK Week. If it’s not related to MLK Week, we ask that you push your event(s) to the week before or the week after. We will be selective about which events we approve that week.</a:t>
            </a:r>
          </a:p>
        </p:txBody>
      </p:sp>
      <p:sp>
        <p:nvSpPr>
          <p:cNvPr id="4" name="Slide Number Placeholder 3"/>
          <p:cNvSpPr>
            <a:spLocks noGrp="1"/>
          </p:cNvSpPr>
          <p:nvPr>
            <p:ph type="sldNum" sz="quarter" idx="5"/>
          </p:nvPr>
        </p:nvSpPr>
        <p:spPr/>
        <p:txBody>
          <a:bodyPr/>
          <a:lstStyle/>
          <a:p>
            <a:fld id="{B40B1E62-2B41-4581-AD86-60018FB80B9C}" type="slidenum">
              <a:rPr lang="en-US" smtClean="0"/>
              <a:t>6</a:t>
            </a:fld>
            <a:endParaRPr lang="en-US"/>
          </a:p>
        </p:txBody>
      </p:sp>
    </p:spTree>
    <p:extLst>
      <p:ext uri="{BB962C8B-B14F-4D97-AF65-F5344CB8AC3E}">
        <p14:creationId xmlns:p14="http://schemas.microsoft.com/office/powerpoint/2010/main" val="181016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attach a poster to the calendar request, it will go up on the TVs. Also, make sure that your poster that you add to the form is the same poster that you’re adding on the bulletin boards on campus. </a:t>
            </a:r>
          </a:p>
        </p:txBody>
      </p:sp>
      <p:sp>
        <p:nvSpPr>
          <p:cNvPr id="4" name="Slide Number Placeholder 3"/>
          <p:cNvSpPr>
            <a:spLocks noGrp="1"/>
          </p:cNvSpPr>
          <p:nvPr>
            <p:ph type="sldNum" sz="quarter" idx="5"/>
          </p:nvPr>
        </p:nvSpPr>
        <p:spPr/>
        <p:txBody>
          <a:bodyPr/>
          <a:lstStyle/>
          <a:p>
            <a:fld id="{B40B1E62-2B41-4581-AD86-60018FB80B9C}" type="slidenum">
              <a:rPr lang="en-US" smtClean="0"/>
              <a:t>9</a:t>
            </a:fld>
            <a:endParaRPr lang="en-US"/>
          </a:p>
        </p:txBody>
      </p:sp>
    </p:spTree>
    <p:extLst>
      <p:ext uri="{BB962C8B-B14F-4D97-AF65-F5344CB8AC3E}">
        <p14:creationId xmlns:p14="http://schemas.microsoft.com/office/powerpoint/2010/main" val="573266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0049D7F2-24E3-4895-AA47-AE03207C1209}" type="datetimeFigureOut">
              <a:rPr lang="en-US" smtClean="0"/>
              <a:pPr>
                <a:defRPr/>
              </a:pPr>
              <a:t>9/13/2024</a:t>
            </a:fld>
            <a:endParaRPr lang="en-US"/>
          </a:p>
        </p:txBody>
      </p:sp>
      <p:sp>
        <p:nvSpPr>
          <p:cNvPr id="8" name="Footer Placeholder 7"/>
          <p:cNvSpPr>
            <a:spLocks noGrp="1"/>
          </p:cNvSpPr>
          <p:nvPr>
            <p:ph type="ftr" sz="quarter" idx="11"/>
          </p:nvPr>
        </p:nvSpPr>
        <p:spPr/>
        <p:txBody>
          <a:bodyPr/>
          <a:lstStyle/>
          <a:p>
            <a:pPr>
              <a:defRPr/>
            </a:pPr>
            <a:r>
              <a:rPr lang="en-US"/>
              <a:t>
              </a:t>
            </a:r>
          </a:p>
        </p:txBody>
      </p:sp>
      <p:sp>
        <p:nvSpPr>
          <p:cNvPr id="9" name="Slide Number Placeholder 8"/>
          <p:cNvSpPr>
            <a:spLocks noGrp="1"/>
          </p:cNvSpPr>
          <p:nvPr>
            <p:ph type="sldNum" sz="quarter" idx="12"/>
          </p:nvPr>
        </p:nvSpPr>
        <p:spPr/>
        <p:txBody>
          <a:bodyPr/>
          <a:lstStyle/>
          <a:p>
            <a:pPr>
              <a:defRPr/>
            </a:pPr>
            <a:fld id="{FC7C0C58-8001-448F-804B-CA6B891771E9}" type="slidenum">
              <a:rPr lang="en-US" smtClean="0"/>
              <a:pPr>
                <a:defRPr/>
              </a:pPr>
              <a:t>‹#›</a:t>
            </a:fld>
            <a:endParaRPr lang="en-US"/>
          </a:p>
        </p:txBody>
      </p:sp>
    </p:spTree>
    <p:extLst>
      <p:ext uri="{BB962C8B-B14F-4D97-AF65-F5344CB8AC3E}">
        <p14:creationId xmlns:p14="http://schemas.microsoft.com/office/powerpoint/2010/main" val="6601190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0459BF9-4F82-4528-861E-10B84121938C}" type="datetimeFigureOut">
              <a:rPr lang="en-US" smtClean="0"/>
              <a:pPr>
                <a:defRPr/>
              </a:pPr>
              <a:t>9/13/2024</a:t>
            </a:fld>
            <a:endParaRPr lang="en-US"/>
          </a:p>
        </p:txBody>
      </p:sp>
      <p:sp>
        <p:nvSpPr>
          <p:cNvPr id="5" name="Footer Placeholder 4"/>
          <p:cNvSpPr>
            <a:spLocks noGrp="1"/>
          </p:cNvSpPr>
          <p:nvPr>
            <p:ph type="ftr" sz="quarter" idx="11"/>
          </p:nvPr>
        </p:nvSpPr>
        <p:spPr/>
        <p:txBody>
          <a:bodyPr/>
          <a:lstStyle/>
          <a:p>
            <a:pPr>
              <a:defRPr/>
            </a:pPr>
            <a:r>
              <a:rPr lang="en-US"/>
              <a:t>
              </a:t>
            </a:r>
          </a:p>
        </p:txBody>
      </p:sp>
      <p:sp>
        <p:nvSpPr>
          <p:cNvPr id="6" name="Slide Number Placeholder 5"/>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74095279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0459BF9-4F82-4528-861E-10B84121938C}" type="datetimeFigureOut">
              <a:rPr lang="en-US" smtClean="0"/>
              <a:pPr>
                <a:defRPr/>
              </a:pPr>
              <a:t>9/13/2024</a:t>
            </a:fld>
            <a:endParaRPr lang="en-US"/>
          </a:p>
        </p:txBody>
      </p:sp>
      <p:sp>
        <p:nvSpPr>
          <p:cNvPr id="5" name="Footer Placeholder 4"/>
          <p:cNvSpPr>
            <a:spLocks noGrp="1"/>
          </p:cNvSpPr>
          <p:nvPr>
            <p:ph type="ftr" sz="quarter" idx="11"/>
          </p:nvPr>
        </p:nvSpPr>
        <p:spPr/>
        <p:txBody>
          <a:bodyPr/>
          <a:lstStyle/>
          <a:p>
            <a:pPr>
              <a:defRPr/>
            </a:pPr>
            <a:r>
              <a:rPr lang="en-US"/>
              <a:t>
              </a:t>
            </a:r>
          </a:p>
        </p:txBody>
      </p:sp>
      <p:sp>
        <p:nvSpPr>
          <p:cNvPr id="6" name="Slide Number Placeholder 5"/>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177763439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fld id="{A086CAE2-4EE3-4945-A0DC-A15232E0DC87}" type="datetimeFigureOut">
              <a:rPr lang="en-US" smtClean="0"/>
              <a:pPr>
                <a:defRPr/>
              </a:pPr>
              <a:t>9/13/2024</a:t>
            </a:fld>
            <a:endParaRPr lang="en-US"/>
          </a:p>
        </p:txBody>
      </p:sp>
      <p:sp>
        <p:nvSpPr>
          <p:cNvPr id="4" name="Footer Placeholder 3"/>
          <p:cNvSpPr>
            <a:spLocks noGrp="1"/>
          </p:cNvSpPr>
          <p:nvPr>
            <p:ph type="ftr" sz="quarter" idx="11"/>
          </p:nvPr>
        </p:nvSpPr>
        <p:spPr/>
        <p:txBody>
          <a:bodyPr/>
          <a:lstStyle/>
          <a:p>
            <a:pPr>
              <a:defRPr/>
            </a:pPr>
            <a:r>
              <a:rPr lang="en-US"/>
              <a:t>
              </a:t>
            </a:r>
          </a:p>
        </p:txBody>
      </p:sp>
      <p:sp>
        <p:nvSpPr>
          <p:cNvPr id="5" name="Slide Number Placeholder 4"/>
          <p:cNvSpPr>
            <a:spLocks noGrp="1"/>
          </p:cNvSpPr>
          <p:nvPr>
            <p:ph type="sldNum" sz="quarter" idx="12"/>
          </p:nvPr>
        </p:nvSpPr>
        <p:spPr/>
        <p:txBody>
          <a:bodyPr/>
          <a:lstStyle/>
          <a:p>
            <a:pPr>
              <a:defRPr/>
            </a:pPr>
            <a:fld id="{16F10B3A-35CB-4305-A6BF-5A1B49B2F5C5}" type="slidenum">
              <a:rPr lang="en-US" smtClean="0"/>
              <a:pPr>
                <a:defRPr/>
              </a:pPr>
              <a:t>‹#›</a:t>
            </a:fld>
            <a:endParaRPr lang="en-US"/>
          </a:p>
        </p:txBody>
      </p:sp>
    </p:spTree>
    <p:extLst>
      <p:ext uri="{BB962C8B-B14F-4D97-AF65-F5344CB8AC3E}">
        <p14:creationId xmlns:p14="http://schemas.microsoft.com/office/powerpoint/2010/main" val="1477337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pPr>
              <a:defRPr/>
            </a:pPr>
            <a:fld id="{CBC161E9-9290-4787-9056-B4C31BC45759}" type="datetimeFigureOut">
              <a:rPr lang="en-US" smtClean="0"/>
              <a:pPr>
                <a:defRPr/>
              </a:pPr>
              <a:t>9/13/2024</a:t>
            </a:fld>
            <a:endParaRPr lang="en-US"/>
          </a:p>
        </p:txBody>
      </p:sp>
      <p:sp>
        <p:nvSpPr>
          <p:cNvPr id="5" name="Footer Placeholder 4"/>
          <p:cNvSpPr>
            <a:spLocks noGrp="1"/>
          </p:cNvSpPr>
          <p:nvPr>
            <p:ph type="ftr" sz="quarter" idx="11"/>
          </p:nvPr>
        </p:nvSpPr>
        <p:spPr/>
        <p:txBody>
          <a:bodyPr/>
          <a:lstStyle/>
          <a:p>
            <a:pPr>
              <a:defRPr/>
            </a:pPr>
            <a:r>
              <a:rPr lang="en-US"/>
              <a:t>
              </a:t>
            </a:r>
          </a:p>
        </p:txBody>
      </p:sp>
      <p:sp>
        <p:nvSpPr>
          <p:cNvPr id="6" name="Slide Number Placeholder 5"/>
          <p:cNvSpPr>
            <a:spLocks noGrp="1"/>
          </p:cNvSpPr>
          <p:nvPr>
            <p:ph type="sldNum" sz="quarter" idx="12"/>
          </p:nvPr>
        </p:nvSpPr>
        <p:spPr/>
        <p:txBody>
          <a:bodyPr/>
          <a:lstStyle/>
          <a:p>
            <a:pPr>
              <a:defRPr/>
            </a:pPr>
            <a:fld id="{4D425BC5-5657-4865-B0AC-ACEC40CCB6EE}" type="slidenum">
              <a:rPr lang="en-US" smtClean="0"/>
              <a:pPr>
                <a:defRPr/>
              </a:pPr>
              <a:t>‹#›</a:t>
            </a:fld>
            <a:endParaRPr lang="en-US"/>
          </a:p>
        </p:txBody>
      </p:sp>
    </p:spTree>
    <p:extLst>
      <p:ext uri="{BB962C8B-B14F-4D97-AF65-F5344CB8AC3E}">
        <p14:creationId xmlns:p14="http://schemas.microsoft.com/office/powerpoint/2010/main" val="2020181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fld id="{EFDD7A44-7207-49AE-B735-5ACFF8172C17}" type="datetimeFigureOut">
              <a:rPr lang="en-US" smtClean="0"/>
              <a:pPr>
                <a:defRPr/>
              </a:pPr>
              <a:t>9/13/2024</a:t>
            </a:fld>
            <a:endParaRPr lang="en-US"/>
          </a:p>
        </p:txBody>
      </p:sp>
      <p:sp>
        <p:nvSpPr>
          <p:cNvPr id="4" name="Footer Placeholder 3"/>
          <p:cNvSpPr>
            <a:spLocks noGrp="1"/>
          </p:cNvSpPr>
          <p:nvPr>
            <p:ph type="ftr" sz="quarter" idx="11"/>
          </p:nvPr>
        </p:nvSpPr>
        <p:spPr/>
        <p:txBody>
          <a:bodyPr/>
          <a:lstStyle/>
          <a:p>
            <a:pPr>
              <a:defRPr/>
            </a:pPr>
            <a:r>
              <a:rPr lang="en-US"/>
              <a:t>
              </a:t>
            </a:r>
          </a:p>
        </p:txBody>
      </p:sp>
      <p:sp>
        <p:nvSpPr>
          <p:cNvPr id="5" name="Slide Number Placeholder 4"/>
          <p:cNvSpPr>
            <a:spLocks noGrp="1"/>
          </p:cNvSpPr>
          <p:nvPr>
            <p:ph type="sldNum" sz="quarter" idx="12"/>
          </p:nvPr>
        </p:nvSpPr>
        <p:spPr/>
        <p:txBody>
          <a:bodyPr/>
          <a:lstStyle/>
          <a:p>
            <a:pPr>
              <a:defRPr/>
            </a:pPr>
            <a:fld id="{161DF386-601A-467B-BB29-9E92A7655FAB}" type="slidenum">
              <a:rPr lang="en-US" smtClean="0"/>
              <a:pPr>
                <a:defRPr/>
              </a:pPr>
              <a:t>‹#›</a:t>
            </a:fld>
            <a:endParaRPr lang="en-US"/>
          </a:p>
        </p:txBody>
      </p:sp>
    </p:spTree>
    <p:extLst>
      <p:ext uri="{BB962C8B-B14F-4D97-AF65-F5344CB8AC3E}">
        <p14:creationId xmlns:p14="http://schemas.microsoft.com/office/powerpoint/2010/main" val="350433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20459BF9-4F82-4528-861E-10B84121938C}" type="datetimeFigureOut">
              <a:rPr lang="en-US" smtClean="0"/>
              <a:pPr>
                <a:defRPr/>
              </a:pPr>
              <a:t>9/13/2024</a:t>
            </a:fld>
            <a:endParaRPr lang="en-US"/>
          </a:p>
        </p:txBody>
      </p:sp>
      <p:sp>
        <p:nvSpPr>
          <p:cNvPr id="8" name="Footer Placeholder 7"/>
          <p:cNvSpPr>
            <a:spLocks noGrp="1"/>
          </p:cNvSpPr>
          <p:nvPr>
            <p:ph type="ftr" sz="quarter" idx="11"/>
          </p:nvPr>
        </p:nvSpPr>
        <p:spPr/>
        <p:txBody>
          <a:bodyPr/>
          <a:lstStyle/>
          <a:p>
            <a:pPr>
              <a:defRPr/>
            </a:pPr>
            <a:r>
              <a:rPr lang="en-US"/>
              <a:t>
              </a:t>
            </a:r>
          </a:p>
        </p:txBody>
      </p:sp>
      <p:sp>
        <p:nvSpPr>
          <p:cNvPr id="9" name="Slide Number Placeholder 8"/>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210734450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pPr>
              <a:defRPr/>
            </a:pPr>
            <a:fld id="{76684F78-32B0-48D7-9336-6377F54845D4}" type="datetimeFigureOut">
              <a:rPr lang="en-US" smtClean="0"/>
              <a:pPr>
                <a:defRPr/>
              </a:pPr>
              <a:t>9/13/2024</a:t>
            </a:fld>
            <a:endParaRPr lang="en-US"/>
          </a:p>
        </p:txBody>
      </p:sp>
      <p:sp>
        <p:nvSpPr>
          <p:cNvPr id="8" name="Footer Placeholder 7"/>
          <p:cNvSpPr>
            <a:spLocks noGrp="1"/>
          </p:cNvSpPr>
          <p:nvPr>
            <p:ph type="ftr" sz="quarter" idx="11"/>
          </p:nvPr>
        </p:nvSpPr>
        <p:spPr/>
        <p:txBody>
          <a:bodyPr/>
          <a:lstStyle/>
          <a:p>
            <a:pPr>
              <a:defRPr/>
            </a:pPr>
            <a:r>
              <a:rPr lang="en-US"/>
              <a:t>
              </a:t>
            </a:r>
          </a:p>
        </p:txBody>
      </p:sp>
      <p:sp>
        <p:nvSpPr>
          <p:cNvPr id="9" name="Slide Number Placeholder 8"/>
          <p:cNvSpPr>
            <a:spLocks noGrp="1"/>
          </p:cNvSpPr>
          <p:nvPr>
            <p:ph type="sldNum" sz="quarter" idx="12"/>
          </p:nvPr>
        </p:nvSpPr>
        <p:spPr/>
        <p:txBody>
          <a:bodyPr/>
          <a:lstStyle/>
          <a:p>
            <a:pPr>
              <a:defRPr/>
            </a:pPr>
            <a:fld id="{3494AB6B-EC1E-41A8-931F-25FDE81EFF58}" type="slidenum">
              <a:rPr lang="en-US" smtClean="0"/>
              <a:pPr>
                <a:defRPr/>
              </a:pPr>
              <a:t>‹#›</a:t>
            </a:fld>
            <a:endParaRPr lang="en-US"/>
          </a:p>
        </p:txBody>
      </p:sp>
    </p:spTree>
    <p:extLst>
      <p:ext uri="{BB962C8B-B14F-4D97-AF65-F5344CB8AC3E}">
        <p14:creationId xmlns:p14="http://schemas.microsoft.com/office/powerpoint/2010/main" val="158194597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a:defRPr/>
            </a:pPr>
            <a:fld id="{20459BF9-4F82-4528-861E-10B84121938C}" type="datetimeFigureOut">
              <a:rPr lang="en-US" smtClean="0"/>
              <a:pPr>
                <a:defRPr/>
              </a:pPr>
              <a:t>9/13/2024</a:t>
            </a:fld>
            <a:endParaRPr lang="en-US"/>
          </a:p>
        </p:txBody>
      </p:sp>
      <p:sp>
        <p:nvSpPr>
          <p:cNvPr id="9" name="Footer Placeholder 8"/>
          <p:cNvSpPr>
            <a:spLocks noGrp="1"/>
          </p:cNvSpPr>
          <p:nvPr>
            <p:ph type="ftr" sz="quarter" idx="11"/>
          </p:nvPr>
        </p:nvSpPr>
        <p:spPr/>
        <p:txBody>
          <a:bodyPr/>
          <a:lstStyle/>
          <a:p>
            <a:pPr>
              <a:defRPr/>
            </a:pPr>
            <a:r>
              <a:rPr lang="en-US"/>
              <a:t>
              </a:t>
            </a:r>
          </a:p>
        </p:txBody>
      </p:sp>
      <p:sp>
        <p:nvSpPr>
          <p:cNvPr id="10" name="Slide Number Placeholder 9"/>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83070086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pPr>
              <a:defRPr/>
            </a:pPr>
            <a:fld id="{20459BF9-4F82-4528-861E-10B84121938C}" type="datetimeFigureOut">
              <a:rPr lang="en-US" smtClean="0"/>
              <a:pPr>
                <a:defRPr/>
              </a:pPr>
              <a:t>9/13/2024</a:t>
            </a:fld>
            <a:endParaRPr lang="en-US"/>
          </a:p>
        </p:txBody>
      </p:sp>
      <p:sp>
        <p:nvSpPr>
          <p:cNvPr id="8" name="Footer Placeholder 7"/>
          <p:cNvSpPr>
            <a:spLocks noGrp="1"/>
          </p:cNvSpPr>
          <p:nvPr>
            <p:ph type="ftr" sz="quarter" idx="11"/>
          </p:nvPr>
        </p:nvSpPr>
        <p:spPr/>
        <p:txBody>
          <a:bodyPr/>
          <a:lstStyle/>
          <a:p>
            <a:pPr>
              <a:defRPr/>
            </a:pPr>
            <a:r>
              <a:rPr lang="en-US"/>
              <a:t>
              </a:t>
            </a:r>
          </a:p>
        </p:txBody>
      </p:sp>
      <p:sp>
        <p:nvSpPr>
          <p:cNvPr id="9" name="Slide Number Placeholder 8"/>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2005118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2ED0007-D4D2-441A-9767-D51E4A920551}" type="datetimeFigureOut">
              <a:rPr lang="en-US" smtClean="0"/>
              <a:pPr>
                <a:defRPr/>
              </a:pPr>
              <a:t>9/13/2024</a:t>
            </a:fld>
            <a:endParaRPr lang="en-US"/>
          </a:p>
        </p:txBody>
      </p:sp>
      <p:sp>
        <p:nvSpPr>
          <p:cNvPr id="4" name="Footer Placeholder 3"/>
          <p:cNvSpPr>
            <a:spLocks noGrp="1"/>
          </p:cNvSpPr>
          <p:nvPr>
            <p:ph type="ftr" sz="quarter" idx="11"/>
          </p:nvPr>
        </p:nvSpPr>
        <p:spPr/>
        <p:txBody>
          <a:bodyPr/>
          <a:lstStyle/>
          <a:p>
            <a:pPr>
              <a:defRPr/>
            </a:pPr>
            <a:r>
              <a:rPr lang="en-US"/>
              <a:t>
              </a:t>
            </a:r>
          </a:p>
        </p:txBody>
      </p:sp>
      <p:sp>
        <p:nvSpPr>
          <p:cNvPr id="5" name="Slide Number Placeholder 4"/>
          <p:cNvSpPr>
            <a:spLocks noGrp="1"/>
          </p:cNvSpPr>
          <p:nvPr>
            <p:ph type="sldNum" sz="quarter" idx="12"/>
          </p:nvPr>
        </p:nvSpPr>
        <p:spPr/>
        <p:txBody>
          <a:bodyPr/>
          <a:lstStyle/>
          <a:p>
            <a:pPr>
              <a:defRPr/>
            </a:pPr>
            <a:fld id="{568025B0-7A2C-471C-B7CF-8880FA0E0621}" type="slidenum">
              <a:rPr lang="en-US" smtClean="0"/>
              <a:pPr>
                <a:defRPr/>
              </a:pPr>
              <a:t>‹#›</a:t>
            </a:fld>
            <a:endParaRPr lang="en-US"/>
          </a:p>
        </p:txBody>
      </p:sp>
    </p:spTree>
    <p:extLst>
      <p:ext uri="{BB962C8B-B14F-4D97-AF65-F5344CB8AC3E}">
        <p14:creationId xmlns:p14="http://schemas.microsoft.com/office/powerpoint/2010/main" val="2434191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45287A9-F1E4-4750-90CC-98B20D8F5FD0}" type="datetimeFigureOut">
              <a:rPr lang="en-US" smtClean="0"/>
              <a:pPr>
                <a:defRPr/>
              </a:pPr>
              <a:t>9/13/2024</a:t>
            </a:fld>
            <a:endParaRPr lang="en-US"/>
          </a:p>
        </p:txBody>
      </p:sp>
      <p:sp>
        <p:nvSpPr>
          <p:cNvPr id="3" name="Footer Placeholder 2"/>
          <p:cNvSpPr>
            <a:spLocks noGrp="1"/>
          </p:cNvSpPr>
          <p:nvPr>
            <p:ph type="ftr" sz="quarter" idx="11"/>
          </p:nvPr>
        </p:nvSpPr>
        <p:spPr/>
        <p:txBody>
          <a:bodyPr/>
          <a:lstStyle/>
          <a:p>
            <a:pPr>
              <a:defRPr/>
            </a:pPr>
            <a:r>
              <a:rPr lang="en-US"/>
              <a:t>
              </a:t>
            </a:r>
          </a:p>
        </p:txBody>
      </p:sp>
      <p:sp>
        <p:nvSpPr>
          <p:cNvPr id="4" name="Slide Number Placeholder 3"/>
          <p:cNvSpPr>
            <a:spLocks noGrp="1"/>
          </p:cNvSpPr>
          <p:nvPr>
            <p:ph type="sldNum" sz="quarter" idx="12"/>
          </p:nvPr>
        </p:nvSpPr>
        <p:spPr/>
        <p:txBody>
          <a:bodyPr/>
          <a:lstStyle/>
          <a:p>
            <a:pPr>
              <a:defRPr/>
            </a:pPr>
            <a:fld id="{1F266761-685D-4CDB-8370-3FD297E4C465}" type="slidenum">
              <a:rPr lang="en-US" smtClean="0"/>
              <a:pPr>
                <a:defRPr/>
              </a:pPr>
              <a:t>‹#›</a:t>
            </a:fld>
            <a:endParaRPr lang="en-US"/>
          </a:p>
        </p:txBody>
      </p:sp>
    </p:spTree>
    <p:extLst>
      <p:ext uri="{BB962C8B-B14F-4D97-AF65-F5344CB8AC3E}">
        <p14:creationId xmlns:p14="http://schemas.microsoft.com/office/powerpoint/2010/main" val="163699745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pPr>
              <a:defRPr/>
            </a:pPr>
            <a:fld id="{20459BF9-4F82-4528-861E-10B84121938C}" type="datetimeFigureOut">
              <a:rPr lang="en-US" smtClean="0"/>
              <a:pPr>
                <a:defRPr/>
              </a:pPr>
              <a:t>9/13/2024</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r>
              <a:rPr lang="en-US"/>
              <a:t>
              </a:t>
            </a:r>
          </a:p>
        </p:txBody>
      </p:sp>
      <p:sp>
        <p:nvSpPr>
          <p:cNvPr id="11" name="Slide Number Placeholder 10"/>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257379551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fld id="{20459BF9-4F82-4528-861E-10B84121938C}" type="datetimeFigureOut">
              <a:rPr lang="en-US" smtClean="0"/>
              <a:pPr>
                <a:defRPr/>
              </a:pPr>
              <a:t>9/13/2024</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r>
              <a:rPr lang="en-US"/>
              <a:t>
              </a:t>
            </a:r>
          </a:p>
        </p:txBody>
      </p:sp>
      <p:sp>
        <p:nvSpPr>
          <p:cNvPr id="10" name="Slide Number Placeholder 9"/>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1384414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a:defRPr/>
            </a:pPr>
            <a:fld id="{20459BF9-4F82-4528-861E-10B84121938C}" type="datetimeFigureOut">
              <a:rPr lang="en-US" smtClean="0"/>
              <a:pPr>
                <a:defRPr/>
              </a:pPr>
              <a:t>9/13/2024</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a:defRPr/>
            </a:pPr>
            <a:r>
              <a:rPr lang="en-US"/>
              <a:t>
              </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351206282"/>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 id="2147484435" r:id="rId12"/>
    <p:sldLayoutId id="2147484436" r:id="rId13"/>
    <p:sldLayoutId id="2147484437" r:id="rId14"/>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messiah.edu/documents/business_office/secure/PA%20sales%20tax%20exemption.pdf" TargetMode="External"/><Relationship Id="rId2" Type="http://schemas.openxmlformats.org/officeDocument/2006/relationships/hyperlink" Target="https://www.messiah.edu/a/sso/sso.php?url=https://www.messiah.edu/documents/business_office/secure/Messiah%20W9%20form.pdf"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eb.wbmason.com/default.aspx" TargetMode="External"/><Relationship Id="rId2" Type="http://schemas.openxmlformats.org/officeDocument/2006/relationships/hyperlink" Target="mailto:silp@messiah.edu" TargetMode="Externa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hyperlink" Target="https://messiahpress.swagforce.com/" TargetMode="External"/><Relationship Id="rId2" Type="http://schemas.openxmlformats.org/officeDocument/2006/relationships/hyperlink" Target="mailto:silp@messiah.edu"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messiah.edu/sgacashadvance" TargetMode="External"/><Relationship Id="rId2" Type="http://schemas.openxmlformats.org/officeDocument/2006/relationships/hyperlink" Target="http://www.messiah.edu/sgarequestform"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mailto:studentengagement@messiah.edu"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hyperlink" Target="https://www.messiah.edu/forms/form/183/en/college_vehicle_request_for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messiah.edu/download/downloads/id/5412/2017_18_Club_Handbook___revised_march_2018.pdf" TargetMode="External"/><Relationship Id="rId2" Type="http://schemas.openxmlformats.org/officeDocument/2006/relationships/hyperlink" Target="https://www.messiah.edu/download/downloads/id/10193/2024_08_01_Governance_Manual.pdf" TargetMode="External"/><Relationship Id="rId1" Type="http://schemas.openxmlformats.org/officeDocument/2006/relationships/slideLayout" Target="../slideLayouts/slideLayout1.xml"/><Relationship Id="rId5" Type="http://schemas.openxmlformats.org/officeDocument/2006/relationships/hyperlink" Target="https://www.messiah.edu/info/21478/clubs_and_organizations/2203/forms_-_clubs_and_organizations" TargetMode="External"/><Relationship Id="rId4" Type="http://schemas.openxmlformats.org/officeDocument/2006/relationships/hyperlink" Target="http://www.messiah.edu/club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mailto:messiahpress@messiah.edu" TargetMode="External"/><Relationship Id="rId2" Type="http://schemas.openxmlformats.org/officeDocument/2006/relationships/hyperlink" Target="https://www.messiah.edu/mpress" TargetMode="External"/><Relationship Id="rId1" Type="http://schemas.openxmlformats.org/officeDocument/2006/relationships/slideLayout" Target="../slideLayouts/slideLayout3.xml"/><Relationship Id="rId5" Type="http://schemas.openxmlformats.org/officeDocument/2006/relationships/hyperlink" Target="https://www.messiah.edu/info/20175/services" TargetMode="External"/><Relationship Id="rId4" Type="http://schemas.openxmlformats.org/officeDocument/2006/relationships/hyperlink" Target="https://www.messiah.edu/messiahpres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hyperlink" Target="https://messiah.edu/metered-mail"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mailto:studentengagement@messiah.edu"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rplummer@messiah.edu"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www.messiah.edu/clubeventsform" TargetMode="External"/><Relationship Id="rId2" Type="http://schemas.openxmlformats.org/officeDocument/2006/relationships/hyperlink" Target="mailto:studentengagement@messiah.edu"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ems.messiah.edu/emswebapp"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www.messiah.edu/catering"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www.messiah.edu/forms/form/625/en/catering_waiver_form"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messiah.edu/studentclubcalendar"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42950" y="1409700"/>
            <a:ext cx="4894263" cy="3136900"/>
          </a:xfrm>
        </p:spPr>
        <p:txBody>
          <a:bodyPr/>
          <a:lstStyle/>
          <a:p>
            <a:pPr algn="ctr" eaLnBrk="1" hangingPunct="1"/>
            <a:r>
              <a:rPr lang="en-US" altLang="en-US" sz="4400" dirty="0">
                <a:solidFill>
                  <a:schemeClr val="tx1"/>
                </a:solidFill>
                <a:latin typeface="Garamond" panose="02020404030301010803" pitchFamily="18" charset="0"/>
              </a:rPr>
              <a:t>“How and When To” Training</a:t>
            </a:r>
            <a:br>
              <a:rPr lang="en-US" altLang="en-US" sz="4400" dirty="0">
                <a:solidFill>
                  <a:schemeClr val="tx1"/>
                </a:solidFill>
                <a:latin typeface="Garamond" panose="02020404030301010803" pitchFamily="18" charset="0"/>
              </a:rPr>
            </a:br>
            <a:r>
              <a:rPr lang="en-US" altLang="en-US" sz="4400" dirty="0">
                <a:solidFill>
                  <a:schemeClr val="tx1"/>
                </a:solidFill>
                <a:latin typeface="Garamond" panose="02020404030301010803" pitchFamily="18" charset="0"/>
              </a:rPr>
              <a:t>For Clubs</a:t>
            </a:r>
          </a:p>
        </p:txBody>
      </p:sp>
      <p:sp>
        <p:nvSpPr>
          <p:cNvPr id="14339" name="Text Placeholder 3"/>
          <p:cNvSpPr>
            <a:spLocks noGrp="1"/>
          </p:cNvSpPr>
          <p:nvPr>
            <p:ph type="body" sz="half" idx="2"/>
          </p:nvPr>
        </p:nvSpPr>
        <p:spPr>
          <a:xfrm>
            <a:off x="6525079" y="1312089"/>
            <a:ext cx="5257619" cy="3332121"/>
          </a:xfrm>
        </p:spPr>
        <p:txBody>
          <a:bodyPr>
            <a:normAutofit fontScale="92500" lnSpcReduction="10000"/>
          </a:bodyPr>
          <a:lstStyle/>
          <a:p>
            <a:pPr marL="0" lvl="4" algn="ctr" eaLnBrk="1" hangingPunct="1">
              <a:spcBef>
                <a:spcPct val="0"/>
              </a:spcBef>
            </a:pPr>
            <a:r>
              <a:rPr lang="en-US" altLang="en-US" sz="2400" b="1" dirty="0">
                <a:latin typeface="Garamond" panose="02020404030301010803" pitchFamily="18" charset="0"/>
              </a:rPr>
              <a:t>Important Topics:</a:t>
            </a:r>
          </a:p>
          <a:p>
            <a:pPr marL="342900" lvl="4" indent="-342900" eaLnBrk="1" hangingPunct="1">
              <a:spcBef>
                <a:spcPct val="0"/>
              </a:spcBef>
              <a:buFont typeface="Wingdings" panose="05000000000000000000" pitchFamily="2" charset="2"/>
              <a:buChar char="q"/>
            </a:pPr>
            <a:r>
              <a:rPr lang="en-US" altLang="en-US" sz="2400" dirty="0">
                <a:latin typeface="Garamond" panose="02020404030301010803" pitchFamily="18" charset="0"/>
              </a:rPr>
              <a:t>Event Approval Process</a:t>
            </a:r>
          </a:p>
          <a:p>
            <a:pPr marL="342900" lvl="4" indent="-342900" eaLnBrk="1" hangingPunct="1">
              <a:spcBef>
                <a:spcPct val="0"/>
              </a:spcBef>
              <a:buFont typeface="Wingdings" panose="05000000000000000000" pitchFamily="2" charset="2"/>
              <a:buChar char="q"/>
            </a:pPr>
            <a:r>
              <a:rPr lang="en-US" altLang="en-US" sz="2400" dirty="0">
                <a:latin typeface="Garamond" panose="02020404030301010803" pitchFamily="18" charset="0"/>
              </a:rPr>
              <a:t>Special Events (Guest Speaker Process)</a:t>
            </a:r>
          </a:p>
          <a:p>
            <a:pPr marL="342900" lvl="4" indent="-342900" eaLnBrk="1" hangingPunct="1">
              <a:spcBef>
                <a:spcPct val="0"/>
              </a:spcBef>
              <a:buFont typeface="Wingdings" panose="05000000000000000000" pitchFamily="2" charset="2"/>
              <a:buChar char="q"/>
            </a:pPr>
            <a:r>
              <a:rPr lang="en-US" altLang="en-US" sz="2400" dirty="0">
                <a:latin typeface="Garamond" panose="02020404030301010803" pitchFamily="18" charset="0"/>
              </a:rPr>
              <a:t>Reserve Rooms using EMS</a:t>
            </a:r>
          </a:p>
          <a:p>
            <a:pPr marL="342900" lvl="4" indent="-342900" eaLnBrk="1" hangingPunct="1">
              <a:spcBef>
                <a:spcPct val="0"/>
              </a:spcBef>
              <a:buFont typeface="Wingdings" panose="05000000000000000000" pitchFamily="2" charset="2"/>
              <a:buChar char="q"/>
            </a:pPr>
            <a:r>
              <a:rPr lang="en-US" altLang="en-US" sz="2400" dirty="0">
                <a:latin typeface="Garamond" panose="02020404030301010803" pitchFamily="18" charset="0"/>
              </a:rPr>
              <a:t>Catering (or exemption)</a:t>
            </a:r>
            <a:endParaRPr lang="en-US" altLang="en-US" sz="2400" dirty="0">
              <a:solidFill>
                <a:srgbClr val="FF0000"/>
              </a:solidFill>
              <a:latin typeface="Garamond" panose="02020404030301010803" pitchFamily="18" charset="0"/>
            </a:endParaRPr>
          </a:p>
          <a:p>
            <a:pPr marL="342900" lvl="4" indent="-342900" eaLnBrk="1" hangingPunct="1">
              <a:spcBef>
                <a:spcPct val="0"/>
              </a:spcBef>
              <a:buFont typeface="Wingdings" panose="05000000000000000000" pitchFamily="2" charset="2"/>
              <a:buChar char="q"/>
            </a:pPr>
            <a:r>
              <a:rPr lang="en-US" altLang="en-US" sz="2400" dirty="0">
                <a:latin typeface="Garamond" panose="02020404030301010803" pitchFamily="18" charset="0"/>
              </a:rPr>
              <a:t>Schedule Mass Emails</a:t>
            </a:r>
          </a:p>
          <a:p>
            <a:pPr marL="342900" lvl="4" indent="-342900" eaLnBrk="1" hangingPunct="1">
              <a:spcBef>
                <a:spcPct val="0"/>
              </a:spcBef>
              <a:buFont typeface="Wingdings" panose="05000000000000000000" pitchFamily="2" charset="2"/>
              <a:buChar char="q"/>
            </a:pPr>
            <a:r>
              <a:rPr lang="en-US" altLang="en-US" sz="2400" dirty="0">
                <a:latin typeface="Garamond" panose="02020404030301010803" pitchFamily="18" charset="0"/>
              </a:rPr>
              <a:t>SGA P-Card </a:t>
            </a:r>
          </a:p>
          <a:p>
            <a:pPr marL="342900" lvl="4" indent="-342900" eaLnBrk="1" hangingPunct="1">
              <a:spcBef>
                <a:spcPct val="0"/>
              </a:spcBef>
              <a:buFont typeface="Wingdings" panose="05000000000000000000" pitchFamily="2" charset="2"/>
              <a:buChar char="q"/>
            </a:pPr>
            <a:r>
              <a:rPr lang="en-US" altLang="en-US" sz="2400" dirty="0">
                <a:latin typeface="Garamond" panose="02020404030301010803" pitchFamily="18" charset="0"/>
              </a:rPr>
              <a:t>Tax Exemptions, W-9s, Payments</a:t>
            </a:r>
          </a:p>
          <a:p>
            <a:pPr marL="342900" lvl="4" indent="-342900" eaLnBrk="1" hangingPunct="1">
              <a:spcBef>
                <a:spcPct val="0"/>
              </a:spcBef>
              <a:buFont typeface="Wingdings" panose="05000000000000000000" pitchFamily="2" charset="2"/>
              <a:buChar char="q"/>
            </a:pPr>
            <a:r>
              <a:rPr lang="en-US" altLang="en-US" sz="2400" dirty="0">
                <a:latin typeface="Garamond" panose="02020404030301010803" pitchFamily="18" charset="0"/>
              </a:rPr>
              <a:t>Buying Supplies, Amazon, Walmart, etc.</a:t>
            </a:r>
          </a:p>
          <a:p>
            <a:pPr marL="342900" lvl="4" indent="-342900">
              <a:spcBef>
                <a:spcPct val="0"/>
              </a:spcBef>
              <a:buFont typeface="Wingdings" panose="05000000000000000000" pitchFamily="2" charset="2"/>
              <a:buChar char="q"/>
            </a:pPr>
            <a:r>
              <a:rPr lang="en-US" altLang="en-US" sz="2400" dirty="0">
                <a:latin typeface="Garamond" panose="02020404030301010803" pitchFamily="18" charset="0"/>
              </a:rPr>
              <a:t>Payments &amp; Reimbursements</a:t>
            </a:r>
          </a:p>
          <a:p>
            <a:pPr marL="342900" lvl="4" indent="-342900" eaLnBrk="1" hangingPunct="1">
              <a:spcBef>
                <a:spcPct val="0"/>
              </a:spcBef>
              <a:buFont typeface="Wingdings" panose="05000000000000000000" pitchFamily="2" charset="2"/>
              <a:buChar char="q"/>
            </a:pPr>
            <a:endParaRPr lang="en-US" altLang="en-US" sz="2400" dirty="0">
              <a:solidFill>
                <a:srgbClr val="FF0000"/>
              </a:solidFill>
              <a:latin typeface="Garamond" panose="02020404030301010803" pitchFamily="18" charset="0"/>
            </a:endParaRPr>
          </a:p>
          <a:p>
            <a:pPr eaLnBrk="1" hangingPunct="1"/>
            <a:endParaRPr lang="en-US" alt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8583" y="6073230"/>
            <a:ext cx="1633492" cy="4353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a:xfrm>
            <a:off x="2521527" y="766618"/>
            <a:ext cx="6847609" cy="1224809"/>
          </a:xfrm>
        </p:spPr>
        <p:txBody>
          <a:bodyPr>
            <a:noAutofit/>
          </a:bodyPr>
          <a:lstStyle/>
          <a:p>
            <a:r>
              <a:rPr lang="en-US" altLang="en-US" sz="4000" dirty="0">
                <a:latin typeface="Garamond" panose="02020404030301010803" pitchFamily="18" charset="0"/>
              </a:rPr>
              <a:t>SGA Purchasing Card</a:t>
            </a:r>
          </a:p>
        </p:txBody>
      </p:sp>
      <p:sp>
        <p:nvSpPr>
          <p:cNvPr id="4" name="Rectangle 3"/>
          <p:cNvSpPr/>
          <p:nvPr/>
        </p:nvSpPr>
        <p:spPr>
          <a:xfrm>
            <a:off x="1052945" y="2290618"/>
            <a:ext cx="10123055" cy="4008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1" name="Content Placeholder 8"/>
          <p:cNvSpPr>
            <a:spLocks noGrp="1"/>
          </p:cNvSpPr>
          <p:nvPr>
            <p:ph type="body" idx="1"/>
          </p:nvPr>
        </p:nvSpPr>
        <p:spPr>
          <a:xfrm>
            <a:off x="1052945" y="2290618"/>
            <a:ext cx="10123055" cy="4008582"/>
          </a:xfrm>
        </p:spPr>
        <p:txBody>
          <a:bodyPr>
            <a:normAutofit fontScale="92500"/>
          </a:bodyPr>
          <a:lstStyle/>
          <a:p>
            <a:r>
              <a:rPr lang="en-US" altLang="en-US" sz="2400" dirty="0">
                <a:latin typeface="Garamond" panose="02020404030301010803" pitchFamily="18" charset="0"/>
              </a:rPr>
              <a:t>Each club must </a:t>
            </a:r>
            <a:r>
              <a:rPr lang="en-US" altLang="en-US" sz="2400" b="1" dirty="0">
                <a:latin typeface="Garamond" panose="02020404030301010803" pitchFamily="18" charset="0"/>
              </a:rPr>
              <a:t>first</a:t>
            </a:r>
            <a:r>
              <a:rPr lang="en-US" altLang="en-US" sz="2400" dirty="0">
                <a:latin typeface="Garamond" panose="02020404030301010803" pitchFamily="18" charset="0"/>
              </a:rPr>
              <a:t> go to their advisor to help them take care of club purchases. Each advisor should have a P-Card and this will help to streamline the purchasing process.</a:t>
            </a:r>
          </a:p>
          <a:p>
            <a:r>
              <a:rPr lang="en-US" altLang="en-US" sz="2400" dirty="0">
                <a:latin typeface="Garamond" panose="02020404030301010803" pitchFamily="18" charset="0"/>
              </a:rPr>
              <a:t>On occasions that this is not possible, the club president and/or treasurer of a club may borrow the SGA P-Card. </a:t>
            </a:r>
            <a:r>
              <a:rPr lang="en-US" altLang="en-US" sz="2400" b="1" dirty="0">
                <a:latin typeface="Garamond" panose="02020404030301010803" pitchFamily="18" charset="0"/>
              </a:rPr>
              <a:t>However</a:t>
            </a:r>
            <a:r>
              <a:rPr lang="en-US" altLang="en-US" sz="2400" dirty="0">
                <a:latin typeface="Garamond" panose="02020404030301010803" pitchFamily="18" charset="0"/>
              </a:rPr>
              <a:t>, that person is required to </a:t>
            </a:r>
            <a:r>
              <a:rPr lang="en-US" altLang="en-US" sz="2400" b="1" dirty="0">
                <a:latin typeface="Garamond" panose="02020404030301010803" pitchFamily="18" charset="0"/>
              </a:rPr>
              <a:t>first</a:t>
            </a:r>
            <a:r>
              <a:rPr lang="en-US" altLang="en-US" sz="2400" dirty="0">
                <a:latin typeface="Garamond" panose="02020404030301010803" pitchFamily="18" charset="0"/>
              </a:rPr>
              <a:t> attend a How-To Training.</a:t>
            </a:r>
          </a:p>
          <a:p>
            <a:r>
              <a:rPr lang="en-US" altLang="en-US" sz="2400" dirty="0">
                <a:latin typeface="Garamond" panose="02020404030301010803" pitchFamily="18" charset="0"/>
              </a:rPr>
              <a:t>Attendance at this training will allow only a club president and/or treasurer to order/make purchases with a card from our office.</a:t>
            </a:r>
          </a:p>
          <a:p>
            <a:r>
              <a:rPr lang="en-US" altLang="en-US" sz="2400" dirty="0">
                <a:latin typeface="Garamond" panose="02020404030301010803" pitchFamily="18" charset="0"/>
              </a:rPr>
              <a:t>Know that there is only </a:t>
            </a:r>
            <a:r>
              <a:rPr lang="en-US" altLang="en-US" sz="2400" b="1" dirty="0">
                <a:latin typeface="Garamond" panose="02020404030301010803" pitchFamily="18" charset="0"/>
              </a:rPr>
              <a:t>one</a:t>
            </a:r>
            <a:r>
              <a:rPr lang="en-US" altLang="en-US" sz="2400" dirty="0">
                <a:latin typeface="Garamond" panose="02020404030301010803" pitchFamily="18" charset="0"/>
              </a:rPr>
              <a:t> card and it will have limited availability as it will be used on a first-come-first-served basis</a:t>
            </a:r>
          </a:p>
          <a:p>
            <a:r>
              <a:rPr lang="en-US" altLang="en-US" sz="2400" dirty="0">
                <a:latin typeface="Garamond" panose="02020404030301010803" pitchFamily="18" charset="0"/>
              </a:rPr>
              <a:t>There is an in-person training session </a:t>
            </a:r>
            <a:r>
              <a:rPr lang="en-US" altLang="en-US" sz="2400" dirty="0">
                <a:solidFill>
                  <a:srgbClr val="FF0000"/>
                </a:solidFill>
                <a:latin typeface="Garamond" panose="02020404030301010803" pitchFamily="18" charset="0"/>
              </a:rPr>
              <a:t>required by SGA</a:t>
            </a:r>
            <a:r>
              <a:rPr lang="en-US" altLang="en-US" sz="2400" dirty="0">
                <a:latin typeface="Garamond" panose="02020404030301010803" pitchFamily="18" charset="0"/>
              </a:rPr>
              <a:t>.</a:t>
            </a:r>
            <a:endParaRPr lang="en-US" altLang="en-US" dirty="0">
              <a:solidFill>
                <a:srgbClr val="FF0000"/>
              </a:solidFill>
              <a:latin typeface="Garamond" panose="02020404030301010803"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0015" y="348888"/>
            <a:ext cx="5125865" cy="1203828"/>
          </a:xfrm>
        </p:spPr>
        <p:txBody>
          <a:bodyPr>
            <a:noAutofit/>
          </a:bodyPr>
          <a:lstStyle/>
          <a:p>
            <a:r>
              <a:rPr lang="en-US" sz="4000" dirty="0">
                <a:latin typeface="Garamond" panose="02020404030301010803" pitchFamily="18" charset="0"/>
              </a:rPr>
              <a:t>Important Deadlines</a:t>
            </a:r>
          </a:p>
        </p:txBody>
      </p:sp>
      <p:sp>
        <p:nvSpPr>
          <p:cNvPr id="5" name="Content Placeholder 4"/>
          <p:cNvSpPr>
            <a:spLocks noGrp="1"/>
          </p:cNvSpPr>
          <p:nvPr>
            <p:ph idx="1"/>
          </p:nvPr>
        </p:nvSpPr>
        <p:spPr>
          <a:xfrm>
            <a:off x="6748054" y="1512298"/>
            <a:ext cx="4815840" cy="3833403"/>
          </a:xfrm>
        </p:spPr>
        <p:txBody>
          <a:bodyPr>
            <a:normAutofit/>
          </a:bodyPr>
          <a:lstStyle/>
          <a:p>
            <a:pPr marL="0" indent="0" algn="ctr">
              <a:buNone/>
            </a:pPr>
            <a:r>
              <a:rPr lang="en-US" sz="2400" b="1" dirty="0">
                <a:latin typeface="Garamond" panose="02020404030301010803" pitchFamily="18" charset="0"/>
              </a:rPr>
              <a:t>Please use your advisor's P-Card or the SGA P-Card if you need to make a club purchase after the deadlines (or in general to avoid needing reimbursed).</a:t>
            </a:r>
          </a:p>
          <a:p>
            <a:pPr marL="0" indent="0" algn="ctr">
              <a:buNone/>
            </a:pPr>
            <a:endParaRPr lang="en-US" sz="2400" b="1" dirty="0">
              <a:latin typeface="Garamond" panose="02020404030301010803" pitchFamily="18" charset="0"/>
            </a:endParaRPr>
          </a:p>
          <a:p>
            <a:pPr marL="0" indent="0" algn="ctr">
              <a:buNone/>
            </a:pPr>
            <a:r>
              <a:rPr lang="en-US" sz="2400" b="1" dirty="0">
                <a:latin typeface="Garamond" panose="02020404030301010803" pitchFamily="18" charset="0"/>
              </a:rPr>
              <a:t>The P-Card may not be used during holiday breaks and on Service Day (in April).</a:t>
            </a:r>
            <a:endParaRPr lang="en-US" sz="2400" dirty="0">
              <a:latin typeface="Garamond" panose="02020404030301010803" pitchFamily="18" charset="0"/>
            </a:endParaRPr>
          </a:p>
        </p:txBody>
      </p:sp>
      <p:sp>
        <p:nvSpPr>
          <p:cNvPr id="6" name="Text Placeholder 5"/>
          <p:cNvSpPr>
            <a:spLocks noGrp="1"/>
          </p:cNvSpPr>
          <p:nvPr>
            <p:ph type="body" sz="half" idx="2"/>
          </p:nvPr>
        </p:nvSpPr>
        <p:spPr>
          <a:xfrm>
            <a:off x="450015" y="1834514"/>
            <a:ext cx="5125865" cy="4842616"/>
          </a:xfrm>
        </p:spPr>
        <p:txBody>
          <a:bodyPr>
            <a:normAutofit fontScale="92500"/>
          </a:bodyPr>
          <a:lstStyle/>
          <a:p>
            <a:pPr marL="342900" indent="-342900" algn="l">
              <a:buClr>
                <a:schemeClr val="bg1"/>
              </a:buClr>
              <a:buFont typeface="Arial" panose="020B0604020202020204" pitchFamily="34" charset="0"/>
              <a:buChar char="•"/>
            </a:pPr>
            <a:r>
              <a:rPr lang="en-US" sz="2400" dirty="0">
                <a:latin typeface="Garamond" panose="02020404030301010803" pitchFamily="18" charset="0"/>
              </a:rPr>
              <a:t>Fall cash advance requests must be submitted by 12/10/2024 and returned by 12/13/2024. </a:t>
            </a:r>
          </a:p>
          <a:p>
            <a:pPr marL="342900" indent="-342900" algn="l">
              <a:buClr>
                <a:schemeClr val="bg1"/>
              </a:buClr>
              <a:buFont typeface="Arial" panose="020B0604020202020204" pitchFamily="34" charset="0"/>
              <a:buChar char="•"/>
            </a:pPr>
            <a:r>
              <a:rPr lang="en-US" sz="2400" dirty="0">
                <a:latin typeface="Garamond" panose="02020404030301010803" pitchFamily="18" charset="0"/>
              </a:rPr>
              <a:t>Fall reimbursements must be submitted by 12/10/2024. ALL reimbursements must be picked up by 12/13/2024. </a:t>
            </a:r>
            <a:br>
              <a:rPr lang="en-US" sz="2400" dirty="0">
                <a:latin typeface="Garamond" panose="02020404030301010803" pitchFamily="18" charset="0"/>
              </a:rPr>
            </a:br>
            <a:endParaRPr lang="en-US" sz="2400" dirty="0">
              <a:latin typeface="Garamond" panose="02020404030301010803" pitchFamily="18" charset="0"/>
            </a:endParaRPr>
          </a:p>
          <a:p>
            <a:pPr marL="342900" indent="-342900" algn="l">
              <a:buClr>
                <a:schemeClr val="bg1"/>
              </a:buClr>
              <a:buFont typeface="Arial" panose="020B0604020202020204" pitchFamily="34" charset="0"/>
              <a:buChar char="•"/>
            </a:pPr>
            <a:r>
              <a:rPr lang="en-US" sz="2400" dirty="0">
                <a:latin typeface="Garamond" panose="02020404030301010803" pitchFamily="18" charset="0"/>
              </a:rPr>
              <a:t>Spring cash advance requests must be submitted by 4/29/2025 and returned by 5/2/2025. </a:t>
            </a:r>
          </a:p>
          <a:p>
            <a:pPr marL="342900" indent="-342900" algn="l">
              <a:buClr>
                <a:schemeClr val="bg1"/>
              </a:buClr>
              <a:buFont typeface="Arial" panose="020B0604020202020204" pitchFamily="34" charset="0"/>
              <a:buChar char="•"/>
            </a:pPr>
            <a:r>
              <a:rPr lang="en-US" sz="2400" dirty="0">
                <a:latin typeface="Garamond" panose="02020404030301010803" pitchFamily="18" charset="0"/>
              </a:rPr>
              <a:t>Spring reimbursements must be submitted by 4/29/2025. ALL reimbursements must be picked up by 5/2/2025. </a:t>
            </a:r>
          </a:p>
          <a:p>
            <a:pPr marL="342900" indent="-342900" algn="l">
              <a:buClr>
                <a:schemeClr val="bg1"/>
              </a:buClr>
              <a:buFont typeface="Arial" panose="020B0604020202020204" pitchFamily="34" charset="0"/>
              <a:buChar char="•"/>
            </a:pPr>
            <a:endParaRPr lang="en-US" sz="2400" dirty="0">
              <a:latin typeface="Garamond" panose="02020404030301010803" pitchFamily="18" charset="0"/>
            </a:endParaRPr>
          </a:p>
        </p:txBody>
      </p:sp>
      <p:cxnSp>
        <p:nvCxnSpPr>
          <p:cNvPr id="3" name="Straight Connector 2">
            <a:extLst>
              <a:ext uri="{FF2B5EF4-FFF2-40B4-BE49-F238E27FC236}">
                <a16:creationId xmlns:a16="http://schemas.microsoft.com/office/drawing/2014/main" id="{4C222A5D-8802-54B6-A735-E5B661E0F9D6}"/>
              </a:ext>
            </a:extLst>
          </p:cNvPr>
          <p:cNvCxnSpPr>
            <a:cxnSpLocks/>
          </p:cNvCxnSpPr>
          <p:nvPr/>
        </p:nvCxnSpPr>
        <p:spPr>
          <a:xfrm>
            <a:off x="314325" y="4255822"/>
            <a:ext cx="53911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384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2857" y="128251"/>
            <a:ext cx="9018337" cy="652095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3" name="Rectangle 2"/>
          <p:cNvSpPr/>
          <p:nvPr/>
        </p:nvSpPr>
        <p:spPr>
          <a:xfrm>
            <a:off x="171451" y="2172310"/>
            <a:ext cx="11844340" cy="42570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Title 1"/>
          <p:cNvSpPr>
            <a:spLocks noGrp="1"/>
          </p:cNvSpPr>
          <p:nvPr>
            <p:ph type="title"/>
          </p:nvPr>
        </p:nvSpPr>
        <p:spPr>
          <a:xfrm>
            <a:off x="886691" y="494899"/>
            <a:ext cx="10344727" cy="1123774"/>
          </a:xfrm>
        </p:spPr>
        <p:txBody>
          <a:bodyPr>
            <a:normAutofit/>
          </a:bodyPr>
          <a:lstStyle/>
          <a:p>
            <a:pPr algn="ctr" eaLnBrk="1" hangingPunct="1"/>
            <a:r>
              <a:rPr lang="en-US" altLang="en-US" sz="4400" dirty="0">
                <a:latin typeface="Garamond" panose="02020404030301010803" pitchFamily="18" charset="0"/>
              </a:rPr>
              <a:t>Tax Exemptions, W-9s, Payment</a:t>
            </a:r>
          </a:p>
        </p:txBody>
      </p:sp>
      <p:sp>
        <p:nvSpPr>
          <p:cNvPr id="29699" name="Text Placeholder 2"/>
          <p:cNvSpPr>
            <a:spLocks noGrp="1"/>
          </p:cNvSpPr>
          <p:nvPr>
            <p:ph type="body" idx="1"/>
          </p:nvPr>
        </p:nvSpPr>
        <p:spPr>
          <a:xfrm>
            <a:off x="1821949" y="3388500"/>
            <a:ext cx="10029825" cy="1824684"/>
          </a:xfrm>
        </p:spPr>
        <p:txBody>
          <a:bodyPr>
            <a:noAutofit/>
          </a:bodyPr>
          <a:lstStyle/>
          <a:p>
            <a:pPr eaLnBrk="1" hangingPunct="1">
              <a:spcBef>
                <a:spcPct val="0"/>
              </a:spcBef>
            </a:pPr>
            <a:r>
              <a:rPr lang="en-US" altLang="en-US" sz="1800" dirty="0">
                <a:solidFill>
                  <a:schemeClr val="tx1"/>
                </a:solidFill>
                <a:latin typeface="Garamond" panose="02020404030301010803" pitchFamily="18" charset="0"/>
              </a:rPr>
              <a:t>W-9 for speakers/lecturers, bands, honorariums, independent contractors: This is </a:t>
            </a:r>
            <a:r>
              <a:rPr lang="en-US" altLang="en-US" sz="1800" b="1" dirty="0">
                <a:solidFill>
                  <a:schemeClr val="tx1"/>
                </a:solidFill>
                <a:latin typeface="Garamond" panose="02020404030301010803" pitchFamily="18" charset="0"/>
              </a:rPr>
              <a:t>required</a:t>
            </a:r>
            <a:r>
              <a:rPr lang="en-US" altLang="en-US" sz="1800" dirty="0">
                <a:solidFill>
                  <a:schemeClr val="tx1"/>
                </a:solidFill>
                <a:latin typeface="Garamond" panose="02020404030301010803" pitchFamily="18" charset="0"/>
              </a:rPr>
              <a:t> for anyone that performs any service at Messiah </a:t>
            </a:r>
            <a:r>
              <a:rPr lang="en-US" altLang="en-US" sz="1800" dirty="0">
                <a:latin typeface="Garamond" panose="02020404030301010803" pitchFamily="18" charset="0"/>
              </a:rPr>
              <a:t>University</a:t>
            </a:r>
            <a:r>
              <a:rPr lang="en-US" altLang="en-US" sz="1800" dirty="0">
                <a:solidFill>
                  <a:schemeClr val="tx1"/>
                </a:solidFill>
                <a:latin typeface="Garamond" panose="02020404030301010803" pitchFamily="18" charset="0"/>
              </a:rPr>
              <a:t> for compensation. Our Purchasing Department has a payment system called One$ource for collecting the W-9 information (Tax ID or SS#) and their contact number. We will get them set up in the system </a:t>
            </a:r>
            <a:r>
              <a:rPr lang="en-US" altLang="en-US" sz="1800" b="1" dirty="0">
                <a:solidFill>
                  <a:schemeClr val="tx1"/>
                </a:solidFill>
                <a:latin typeface="Garamond" panose="02020404030301010803" pitchFamily="18" charset="0"/>
              </a:rPr>
              <a:t>after</a:t>
            </a:r>
            <a:r>
              <a:rPr lang="en-US" altLang="en-US" sz="1800" dirty="0">
                <a:solidFill>
                  <a:schemeClr val="tx1"/>
                </a:solidFill>
                <a:latin typeface="Garamond" panose="02020404030301010803" pitchFamily="18" charset="0"/>
              </a:rPr>
              <a:t> you fill out the form for outside vendors. </a:t>
            </a:r>
          </a:p>
          <a:p>
            <a:pPr eaLnBrk="1" hangingPunct="1">
              <a:spcBef>
                <a:spcPct val="0"/>
              </a:spcBef>
            </a:pPr>
            <a:r>
              <a:rPr lang="en-US" altLang="en-US" sz="1800" b="1" dirty="0">
                <a:solidFill>
                  <a:schemeClr val="tx1"/>
                </a:solidFill>
                <a:latin typeface="Garamond" panose="02020404030301010803" pitchFamily="18" charset="0"/>
                <a:hlinkClick r:id="rId2"/>
              </a:rPr>
              <a:t>Click here to fill out that form. </a:t>
            </a:r>
            <a:r>
              <a:rPr lang="en-US" altLang="en-US" sz="1800" b="1" dirty="0">
                <a:solidFill>
                  <a:schemeClr val="tx1"/>
                </a:solidFill>
                <a:latin typeface="Garamond" panose="02020404030301010803" pitchFamily="18" charset="0"/>
              </a:rPr>
              <a:t>Please note that this process can take up to a few weeks. Plan accordingly so vendors get paid in a timely manner.</a:t>
            </a:r>
          </a:p>
        </p:txBody>
      </p:sp>
      <p:sp>
        <p:nvSpPr>
          <p:cNvPr id="29700" name="Text Placeholder 4"/>
          <p:cNvSpPr>
            <a:spLocks noGrp="1"/>
          </p:cNvSpPr>
          <p:nvPr>
            <p:ph type="body" sz="quarter" idx="4294967295"/>
          </p:nvPr>
        </p:nvSpPr>
        <p:spPr>
          <a:xfrm>
            <a:off x="1985968" y="2332062"/>
            <a:ext cx="10029825" cy="658813"/>
          </a:xfrm>
        </p:spPr>
        <p:txBody>
          <a:bodyPr/>
          <a:lstStyle/>
          <a:p>
            <a:pPr marL="0" indent="0" eaLnBrk="1" hangingPunct="1">
              <a:spcBef>
                <a:spcPct val="0"/>
              </a:spcBef>
              <a:buNone/>
            </a:pPr>
            <a:r>
              <a:rPr lang="en-US" altLang="en-US" sz="1800" dirty="0">
                <a:solidFill>
                  <a:schemeClr val="tx1"/>
                </a:solidFill>
                <a:latin typeface="Garamond" panose="02020404030301010803" pitchFamily="18" charset="0"/>
              </a:rPr>
              <a:t>Messiah </a:t>
            </a:r>
            <a:r>
              <a:rPr lang="en-US" altLang="en-US" dirty="0">
                <a:solidFill>
                  <a:schemeClr val="tx1"/>
                </a:solidFill>
                <a:latin typeface="Garamond" panose="02020404030301010803" pitchFamily="18" charset="0"/>
              </a:rPr>
              <a:t>University is</a:t>
            </a:r>
            <a:r>
              <a:rPr lang="en-US" altLang="en-US" sz="1800" dirty="0">
                <a:solidFill>
                  <a:schemeClr val="tx1"/>
                </a:solidFill>
                <a:latin typeface="Garamond" panose="02020404030301010803" pitchFamily="18" charset="0"/>
              </a:rPr>
              <a:t> tax-exempt.  </a:t>
            </a:r>
            <a:r>
              <a:rPr lang="en-US" altLang="en-US" sz="1800" b="1" dirty="0">
                <a:solidFill>
                  <a:schemeClr val="tx1"/>
                </a:solidFill>
                <a:latin typeface="Garamond" panose="02020404030301010803" pitchFamily="18" charset="0"/>
              </a:rPr>
              <a:t>You should NOT be paying tax on club purchases.  </a:t>
            </a:r>
          </a:p>
          <a:p>
            <a:pPr marL="0" indent="0" eaLnBrk="1" hangingPunct="1">
              <a:spcBef>
                <a:spcPct val="0"/>
              </a:spcBef>
              <a:buNone/>
            </a:pPr>
            <a:r>
              <a:rPr lang="en-US" altLang="en-US" sz="1800" dirty="0">
                <a:solidFill>
                  <a:schemeClr val="tx1"/>
                </a:solidFill>
                <a:latin typeface="Garamond" panose="02020404030301010803" pitchFamily="18" charset="0"/>
              </a:rPr>
              <a:t>Customize the PA Sales Tax Exemption form for retailer: </a:t>
            </a:r>
            <a:r>
              <a:rPr lang="en-US" altLang="en-US" sz="1800" b="1" dirty="0">
                <a:solidFill>
                  <a:schemeClr val="tx1"/>
                </a:solidFill>
                <a:latin typeface="Garamond" panose="02020404030301010803" pitchFamily="18" charset="0"/>
                <a:hlinkClick r:id="rId3"/>
              </a:rPr>
              <a:t>Click here to view the Tax Exemption Form</a:t>
            </a:r>
            <a:endParaRPr lang="en-US" altLang="en-US" sz="1800" b="1" dirty="0">
              <a:solidFill>
                <a:schemeClr val="tx1"/>
              </a:solidFill>
              <a:latin typeface="Garamond" panose="02020404030301010803" pitchFamily="18" charset="0"/>
            </a:endParaRPr>
          </a:p>
        </p:txBody>
      </p:sp>
      <p:sp>
        <p:nvSpPr>
          <p:cNvPr id="29704" name="TextBox 13"/>
          <p:cNvSpPr txBox="1">
            <a:spLocks noChangeArrowheads="1"/>
          </p:cNvSpPr>
          <p:nvPr/>
        </p:nvSpPr>
        <p:spPr bwMode="auto">
          <a:xfrm>
            <a:off x="4216400" y="-428625"/>
            <a:ext cx="1893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endParaRPr lang="en-US" altLang="en-US">
              <a:solidFill>
                <a:schemeClr val="tx1"/>
              </a:solidFill>
            </a:endParaRPr>
          </a:p>
        </p:txBody>
      </p:sp>
      <p:sp>
        <p:nvSpPr>
          <p:cNvPr id="29705" name="TextBox 15"/>
          <p:cNvSpPr txBox="1">
            <a:spLocks noChangeArrowheads="1"/>
          </p:cNvSpPr>
          <p:nvPr/>
        </p:nvSpPr>
        <p:spPr bwMode="auto">
          <a:xfrm>
            <a:off x="299812" y="2282409"/>
            <a:ext cx="1393779" cy="7078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000" b="1" dirty="0">
                <a:solidFill>
                  <a:schemeClr val="tx1"/>
                </a:solidFill>
                <a:latin typeface="Garamond" panose="02020404030301010803" pitchFamily="18" charset="0"/>
              </a:rPr>
              <a:t>Tax-</a:t>
            </a:r>
          </a:p>
          <a:p>
            <a:pPr algn="ctr" eaLnBrk="1" hangingPunct="1">
              <a:spcBef>
                <a:spcPct val="0"/>
              </a:spcBef>
              <a:buClrTx/>
              <a:buSzTx/>
              <a:buFontTx/>
              <a:buNone/>
            </a:pPr>
            <a:r>
              <a:rPr lang="en-US" altLang="en-US" sz="2000" b="1" dirty="0">
                <a:solidFill>
                  <a:schemeClr val="tx1"/>
                </a:solidFill>
                <a:latin typeface="Garamond" panose="02020404030301010803" pitchFamily="18" charset="0"/>
              </a:rPr>
              <a:t>Exemption</a:t>
            </a:r>
          </a:p>
        </p:txBody>
      </p:sp>
      <p:sp>
        <p:nvSpPr>
          <p:cNvPr id="29706" name="TextBox 16"/>
          <p:cNvSpPr txBox="1">
            <a:spLocks noChangeArrowheads="1"/>
          </p:cNvSpPr>
          <p:nvPr/>
        </p:nvSpPr>
        <p:spPr bwMode="auto">
          <a:xfrm>
            <a:off x="693059" y="4036903"/>
            <a:ext cx="607282"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000" b="1" dirty="0">
                <a:solidFill>
                  <a:schemeClr val="tx1"/>
                </a:solidFill>
                <a:latin typeface="Garamond" panose="02020404030301010803" pitchFamily="18" charset="0"/>
              </a:rPr>
              <a:t>W-9</a:t>
            </a:r>
          </a:p>
        </p:txBody>
      </p:sp>
      <p:sp>
        <p:nvSpPr>
          <p:cNvPr id="29707" name="TextBox 17"/>
          <p:cNvSpPr txBox="1">
            <a:spLocks noChangeArrowheads="1"/>
          </p:cNvSpPr>
          <p:nvPr/>
        </p:nvSpPr>
        <p:spPr bwMode="auto">
          <a:xfrm>
            <a:off x="428628" y="5821043"/>
            <a:ext cx="1136145"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r>
              <a:rPr lang="en-US" altLang="en-US" sz="2000" b="1" dirty="0">
                <a:solidFill>
                  <a:schemeClr val="tx1"/>
                </a:solidFill>
                <a:latin typeface="Garamond" panose="02020404030301010803" pitchFamily="18" charset="0"/>
              </a:rPr>
              <a:t>Payment</a:t>
            </a:r>
          </a:p>
        </p:txBody>
      </p:sp>
      <p:sp>
        <p:nvSpPr>
          <p:cNvPr id="2" name="TextBox 1"/>
          <p:cNvSpPr txBox="1"/>
          <p:nvPr/>
        </p:nvSpPr>
        <p:spPr>
          <a:xfrm>
            <a:off x="1985967" y="5497121"/>
            <a:ext cx="10029824" cy="1200329"/>
          </a:xfrm>
          <a:prstGeom prst="rect">
            <a:avLst/>
          </a:prstGeom>
          <a:noFill/>
        </p:spPr>
        <p:txBody>
          <a:bodyPr wrap="square" rtlCol="0">
            <a:spAutoFit/>
          </a:bodyPr>
          <a:lstStyle/>
          <a:p>
            <a:pPr>
              <a:spcBef>
                <a:spcPct val="0"/>
              </a:spcBef>
            </a:pPr>
            <a:r>
              <a:rPr lang="en-US" altLang="en-US" dirty="0">
                <a:latin typeface="Garamond" panose="02020404030301010803" pitchFamily="18" charset="0"/>
              </a:rPr>
              <a:t>Guests being paid by Messiah University will be paid AFTER the event date (check will be mailed to their address on record) unless their contract clearly states that payment is required as part of their arrangement on day of their event.  </a:t>
            </a:r>
            <a:endParaRPr lang="en-US" altLang="en-US" sz="2000" dirty="0">
              <a:latin typeface="Garamond" panose="02020404030301010803" pitchFamily="18" charset="0"/>
            </a:endParaRPr>
          </a:p>
          <a:p>
            <a:endParaRPr lang="en-US" dirty="0">
              <a:latin typeface="Garamond" panose="02020404030301010803"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a:off x="1200799" y="761157"/>
            <a:ext cx="9818978" cy="896073"/>
          </a:xfrm>
        </p:spPr>
        <p:txBody>
          <a:bodyPr>
            <a:normAutofit fontScale="90000"/>
          </a:bodyPr>
          <a:lstStyle/>
          <a:p>
            <a:pPr algn="ctr" eaLnBrk="1" hangingPunct="1"/>
            <a:r>
              <a:rPr lang="en-US" altLang="en-US" sz="4400" dirty="0">
                <a:latin typeface="Garamond" panose="02020404030301010803" pitchFamily="18" charset="0"/>
              </a:rPr>
              <a:t>Purchases - supplies</a:t>
            </a:r>
          </a:p>
        </p:txBody>
      </p:sp>
      <p:sp>
        <p:nvSpPr>
          <p:cNvPr id="30723" name="Text Placeholder 2"/>
          <p:cNvSpPr>
            <a:spLocks noGrp="1"/>
          </p:cNvSpPr>
          <p:nvPr>
            <p:ph type="body" idx="1"/>
          </p:nvPr>
        </p:nvSpPr>
        <p:spPr>
          <a:xfrm>
            <a:off x="1843088" y="3868139"/>
            <a:ext cx="9848850" cy="1187450"/>
          </a:xfrm>
        </p:spPr>
        <p:txBody>
          <a:bodyPr/>
          <a:lstStyle/>
          <a:p>
            <a:pPr eaLnBrk="1" hangingPunct="1">
              <a:spcBef>
                <a:spcPct val="0"/>
              </a:spcBef>
            </a:pPr>
            <a:r>
              <a:rPr lang="en-US" altLang="en-US" sz="2000" dirty="0">
                <a:solidFill>
                  <a:schemeClr val="tx1"/>
                </a:solidFill>
                <a:latin typeface="Garamond" panose="02020404030301010803" pitchFamily="18" charset="0"/>
              </a:rPr>
              <a:t>Messiah also has an account set up with Amazon in our One$ource program. This ensures that your club is charged directly and tax is not </a:t>
            </a:r>
            <a:r>
              <a:rPr lang="en-US" altLang="en-US" sz="2000" dirty="0">
                <a:latin typeface="Garamond" panose="02020404030301010803" pitchFamily="18" charset="0"/>
              </a:rPr>
              <a:t>being charged. </a:t>
            </a:r>
            <a:r>
              <a:rPr lang="en-US" altLang="en-US" sz="2000" dirty="0">
                <a:solidFill>
                  <a:schemeClr val="tx1"/>
                </a:solidFill>
                <a:latin typeface="Garamond" panose="02020404030301010803" pitchFamily="18" charset="0"/>
              </a:rPr>
              <a:t>If you need to make an Amazon purchase, you can reach out to </a:t>
            </a:r>
            <a:r>
              <a:rPr lang="en-US" altLang="en-US" sz="2000" dirty="0">
                <a:solidFill>
                  <a:schemeClr val="tx1"/>
                </a:solidFill>
                <a:latin typeface="Garamond" panose="02020404030301010803" pitchFamily="18" charset="0"/>
                <a:hlinkClick r:id="rId2"/>
              </a:rPr>
              <a:t>studentengagement@messiah.edu</a:t>
            </a:r>
            <a:r>
              <a:rPr lang="en-US" altLang="en-US" sz="2000" dirty="0">
                <a:solidFill>
                  <a:schemeClr val="tx1"/>
                </a:solidFill>
                <a:latin typeface="Garamond" panose="02020404030301010803" pitchFamily="18" charset="0"/>
              </a:rPr>
              <a:t> to place an order for your club. Please allow 1-2 weeks to receive these purchases.</a:t>
            </a:r>
          </a:p>
        </p:txBody>
      </p:sp>
      <p:sp>
        <p:nvSpPr>
          <p:cNvPr id="30724" name="Text Placeholder 4"/>
          <p:cNvSpPr>
            <a:spLocks noGrp="1"/>
          </p:cNvSpPr>
          <p:nvPr>
            <p:ph type="body" sz="quarter" idx="3"/>
          </p:nvPr>
        </p:nvSpPr>
        <p:spPr>
          <a:xfrm>
            <a:off x="1770063" y="1950448"/>
            <a:ext cx="10029825" cy="1495425"/>
          </a:xfrm>
        </p:spPr>
        <p:txBody>
          <a:bodyPr/>
          <a:lstStyle/>
          <a:p>
            <a:pPr eaLnBrk="1" hangingPunct="1">
              <a:spcBef>
                <a:spcPct val="0"/>
              </a:spcBef>
            </a:pPr>
            <a:r>
              <a:rPr lang="en-US" altLang="en-US" sz="2000" dirty="0">
                <a:solidFill>
                  <a:schemeClr val="tx1"/>
                </a:solidFill>
                <a:latin typeface="Garamond" panose="02020404030301010803" pitchFamily="18" charset="0"/>
              </a:rPr>
              <a:t>Messiah </a:t>
            </a:r>
            <a:r>
              <a:rPr lang="en-US" altLang="en-US" sz="2000" dirty="0">
                <a:latin typeface="Garamond" panose="02020404030301010803" pitchFamily="18" charset="0"/>
              </a:rPr>
              <a:t>University</a:t>
            </a:r>
            <a:r>
              <a:rPr lang="en-US" altLang="en-US" sz="2000" dirty="0">
                <a:solidFill>
                  <a:schemeClr val="tx1"/>
                </a:solidFill>
                <a:latin typeface="Garamond" panose="02020404030301010803" pitchFamily="18" charset="0"/>
              </a:rPr>
              <a:t> has a preferred buying discount with W. B. Mason. They offer discounted office products and deliver daily to campus. These charges go directly to your club budget (typically under 6320 for supplies). This also ensures we’re not paying sales tax on purchases.</a:t>
            </a:r>
          </a:p>
          <a:p>
            <a:pPr eaLnBrk="1" hangingPunct="1">
              <a:spcBef>
                <a:spcPct val="0"/>
              </a:spcBef>
            </a:pPr>
            <a:r>
              <a:rPr lang="en-US" altLang="en-US" sz="2000" b="1" dirty="0">
                <a:solidFill>
                  <a:schemeClr val="tx1"/>
                </a:solidFill>
                <a:latin typeface="Garamond" panose="02020404030301010803" pitchFamily="18" charset="0"/>
                <a:hlinkClick r:id="rId3"/>
              </a:rPr>
              <a:t>Click here to view their online catalogue.</a:t>
            </a:r>
            <a:r>
              <a:rPr lang="en-US" altLang="en-US" sz="2000" dirty="0">
                <a:solidFill>
                  <a:schemeClr val="tx1"/>
                </a:solidFill>
                <a:latin typeface="Garamond" panose="02020404030301010803" pitchFamily="18" charset="0"/>
              </a:rPr>
              <a:t>  </a:t>
            </a:r>
            <a:endParaRPr lang="en-US" altLang="en-US" sz="1800" dirty="0">
              <a:solidFill>
                <a:schemeClr val="tx1"/>
              </a:solidFill>
              <a:latin typeface="Garamond" panose="02020404030301010803" pitchFamily="18" charset="0"/>
            </a:endParaRPr>
          </a:p>
        </p:txBody>
      </p:sp>
      <p:sp>
        <p:nvSpPr>
          <p:cNvPr id="30725" name="Text Placeholder 6"/>
          <p:cNvSpPr>
            <a:spLocks noGrp="1"/>
          </p:cNvSpPr>
          <p:nvPr>
            <p:ph type="body" sz="quarter" idx="13"/>
          </p:nvPr>
        </p:nvSpPr>
        <p:spPr>
          <a:xfrm>
            <a:off x="1843088" y="5543525"/>
            <a:ext cx="9848850" cy="1379538"/>
          </a:xfrm>
        </p:spPr>
        <p:txBody>
          <a:bodyPr/>
          <a:lstStyle/>
          <a:p>
            <a:pPr eaLnBrk="1" hangingPunct="1">
              <a:spcBef>
                <a:spcPct val="0"/>
              </a:spcBef>
            </a:pPr>
            <a:r>
              <a:rPr lang="en-US" altLang="en-US" sz="2000" dirty="0">
                <a:solidFill>
                  <a:schemeClr val="tx1"/>
                </a:solidFill>
                <a:latin typeface="Garamond" panose="02020404030301010803" pitchFamily="18" charset="0"/>
              </a:rPr>
              <a:t>Each Walmart provides their own tax-exempt card for their individual stores.  Get one from each store, if necessary. Be sure to take them when shopping.  Show at cashier BEFORE purchases are scanned.</a:t>
            </a:r>
          </a:p>
          <a:p>
            <a:pPr eaLnBrk="1" hangingPunct="1"/>
            <a:endParaRPr lang="en-US" altLang="en-US" sz="2000" dirty="0">
              <a:solidFill>
                <a:schemeClr val="tx1"/>
              </a:solidFill>
              <a:latin typeface="Garamond" panose="02020404030301010803" pitchFamily="18" charset="0"/>
            </a:endParaRPr>
          </a:p>
        </p:txBody>
      </p:sp>
      <p:sp>
        <p:nvSpPr>
          <p:cNvPr id="30728" name="TextBox 13"/>
          <p:cNvSpPr txBox="1">
            <a:spLocks noChangeArrowheads="1"/>
          </p:cNvSpPr>
          <p:nvPr/>
        </p:nvSpPr>
        <p:spPr bwMode="auto">
          <a:xfrm>
            <a:off x="4216400" y="-428625"/>
            <a:ext cx="1893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endParaRPr lang="en-US" altLang="en-US">
              <a:solidFill>
                <a:schemeClr val="tx1"/>
              </a:solidFill>
            </a:endParaRPr>
          </a:p>
        </p:txBody>
      </p:sp>
      <p:pic>
        <p:nvPicPr>
          <p:cNvPr id="3072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94" y="2624702"/>
            <a:ext cx="1517650" cy="43497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730" name="Picture 2"/>
          <p:cNvPicPr>
            <a:picLocks noChangeAspect="1"/>
          </p:cNvPicPr>
          <p:nvPr/>
        </p:nvPicPr>
        <p:blipFill>
          <a:blip r:embed="rId5">
            <a:extLst>
              <a:ext uri="{28A0092B-C50C-407E-A947-70E740481C1C}">
                <a14:useLocalDpi xmlns:a14="http://schemas.microsoft.com/office/drawing/2010/main" val="0"/>
              </a:ext>
            </a:extLst>
          </a:blip>
          <a:srcRect l="-729" t="18164" r="729" b="25365"/>
          <a:stretch>
            <a:fillRect/>
          </a:stretch>
        </p:blipFill>
        <p:spPr bwMode="auto">
          <a:xfrm>
            <a:off x="285750" y="4167981"/>
            <a:ext cx="132873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7319" y="5760473"/>
            <a:ext cx="1625600" cy="47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3" name="Rectangle 2"/>
          <p:cNvSpPr/>
          <p:nvPr/>
        </p:nvSpPr>
        <p:spPr>
          <a:xfrm>
            <a:off x="968377" y="1894025"/>
            <a:ext cx="10141530" cy="47419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a:xfrm>
            <a:off x="1703530" y="693583"/>
            <a:ext cx="8282709" cy="886691"/>
          </a:xfrm>
        </p:spPr>
        <p:txBody>
          <a:bodyPr>
            <a:noAutofit/>
          </a:bodyPr>
          <a:lstStyle/>
          <a:p>
            <a:r>
              <a:rPr lang="en-US" sz="4000" dirty="0">
                <a:latin typeface="Garamond" panose="02020404030301010803" pitchFamily="18" charset="0"/>
              </a:rPr>
              <a:t>Purchases - Orders</a:t>
            </a:r>
          </a:p>
        </p:txBody>
      </p:sp>
      <p:sp>
        <p:nvSpPr>
          <p:cNvPr id="16" name="TextBox 15"/>
          <p:cNvSpPr txBox="1"/>
          <p:nvPr/>
        </p:nvSpPr>
        <p:spPr>
          <a:xfrm>
            <a:off x="959864" y="1894026"/>
            <a:ext cx="10244284" cy="923330"/>
          </a:xfrm>
          <a:prstGeom prst="rect">
            <a:avLst/>
          </a:prstGeom>
          <a:noFill/>
        </p:spPr>
        <p:txBody>
          <a:bodyPr wrap="square" rtlCol="0">
            <a:spAutoFit/>
          </a:bodyPr>
          <a:lstStyle/>
          <a:p>
            <a:r>
              <a:rPr lang="en-US" dirty="0">
                <a:latin typeface="Garamond" panose="02020404030301010803" pitchFamily="18" charset="0"/>
              </a:rPr>
              <a:t>When making large club purchases ($75+), such as clothing or transportation (buses), please </a:t>
            </a:r>
            <a:r>
              <a:rPr lang="en-US" dirty="0">
                <a:latin typeface="Garamond" panose="02020404030301010803" pitchFamily="18" charset="0"/>
                <a:hlinkClick r:id="rId2"/>
              </a:rPr>
              <a:t>contact the Student Engagement office</a:t>
            </a:r>
            <a:r>
              <a:rPr lang="en-US" dirty="0">
                <a:latin typeface="Garamond" panose="02020404030301010803" pitchFamily="18" charset="0"/>
              </a:rPr>
              <a:t> BEFORE ordering. These purchases need to go through our One$ource system. Below are a list of the suppliers acceptable for these types of purchases. Please be sure to use a company listed below.</a:t>
            </a:r>
          </a:p>
        </p:txBody>
      </p:sp>
      <p:sp>
        <p:nvSpPr>
          <p:cNvPr id="17" name="TextBox 16"/>
          <p:cNvSpPr txBox="1"/>
          <p:nvPr/>
        </p:nvSpPr>
        <p:spPr>
          <a:xfrm>
            <a:off x="1797771" y="2884787"/>
            <a:ext cx="2964873" cy="400110"/>
          </a:xfrm>
          <a:prstGeom prst="rect">
            <a:avLst/>
          </a:prstGeom>
          <a:noFill/>
        </p:spPr>
        <p:txBody>
          <a:bodyPr wrap="square" rtlCol="0">
            <a:spAutoFit/>
          </a:bodyPr>
          <a:lstStyle/>
          <a:p>
            <a:r>
              <a:rPr lang="en-US" sz="2000" u="sng" dirty="0">
                <a:latin typeface="Garamond" panose="02020404030301010803" pitchFamily="18" charset="0"/>
              </a:rPr>
              <a:t>CLOTHING VENDORS</a:t>
            </a:r>
          </a:p>
        </p:txBody>
      </p:sp>
      <p:sp>
        <p:nvSpPr>
          <p:cNvPr id="18" name="TextBox 17"/>
          <p:cNvSpPr txBox="1"/>
          <p:nvPr/>
        </p:nvSpPr>
        <p:spPr>
          <a:xfrm>
            <a:off x="5672546" y="2884787"/>
            <a:ext cx="2515796" cy="400110"/>
          </a:xfrm>
          <a:prstGeom prst="rect">
            <a:avLst/>
          </a:prstGeom>
          <a:noFill/>
        </p:spPr>
        <p:txBody>
          <a:bodyPr wrap="square" rtlCol="0">
            <a:spAutoFit/>
          </a:bodyPr>
          <a:lstStyle/>
          <a:p>
            <a:r>
              <a:rPr lang="en-US" sz="2000" u="sng" dirty="0">
                <a:latin typeface="Garamond" panose="02020404030301010803" pitchFamily="18" charset="0"/>
              </a:rPr>
              <a:t>TRANSPORTATION</a:t>
            </a:r>
          </a:p>
        </p:txBody>
      </p:sp>
      <p:sp>
        <p:nvSpPr>
          <p:cNvPr id="2" name="TextBox 1"/>
          <p:cNvSpPr txBox="1"/>
          <p:nvPr/>
        </p:nvSpPr>
        <p:spPr>
          <a:xfrm>
            <a:off x="1797771" y="3228827"/>
            <a:ext cx="3631047" cy="3416320"/>
          </a:xfrm>
          <a:prstGeom prst="rect">
            <a:avLst/>
          </a:prstGeom>
          <a:noFill/>
        </p:spPr>
        <p:txBody>
          <a:bodyPr wrap="square" rtlCol="0">
            <a:spAutoFit/>
          </a:bodyPr>
          <a:lstStyle/>
          <a:p>
            <a:r>
              <a:rPr lang="en-US" b="1" dirty="0">
                <a:latin typeface="Garamond" panose="02020404030301010803" pitchFamily="18" charset="0"/>
              </a:rPr>
              <a:t>Shirts:</a:t>
            </a:r>
          </a:p>
          <a:p>
            <a:r>
              <a:rPr lang="en-US" dirty="0">
                <a:latin typeface="Garamond" panose="02020404030301010803" pitchFamily="18" charset="0"/>
              </a:rPr>
              <a:t>Kaeser &amp; Blair Inc.</a:t>
            </a:r>
          </a:p>
          <a:p>
            <a:r>
              <a:rPr lang="en-US" dirty="0">
                <a:latin typeface="Garamond" panose="02020404030301010803" pitchFamily="18" charset="0"/>
              </a:rPr>
              <a:t> </a:t>
            </a:r>
          </a:p>
          <a:p>
            <a:r>
              <a:rPr lang="en-US" b="1" dirty="0">
                <a:latin typeface="Garamond" panose="02020404030301010803" pitchFamily="18" charset="0"/>
              </a:rPr>
              <a:t>Attire, swag, etc.:</a:t>
            </a:r>
          </a:p>
          <a:p>
            <a:r>
              <a:rPr lang="en-US" dirty="0" err="1">
                <a:latin typeface="Garamond" panose="02020404030301010803" pitchFamily="18" charset="0"/>
                <a:hlinkClick r:id="rId3"/>
              </a:rPr>
              <a:t>Swagforce</a:t>
            </a:r>
            <a:r>
              <a:rPr lang="en-US" dirty="0">
                <a:solidFill>
                  <a:srgbClr val="FF0000"/>
                </a:solidFill>
                <a:latin typeface="Garamond" panose="02020404030301010803" pitchFamily="18" charset="0"/>
              </a:rPr>
              <a:t>*</a:t>
            </a:r>
          </a:p>
          <a:p>
            <a:r>
              <a:rPr lang="en-US" dirty="0">
                <a:latin typeface="Garamond" panose="02020404030301010803" pitchFamily="18" charset="0"/>
              </a:rPr>
              <a:t>JDM Custom Impressions</a:t>
            </a:r>
          </a:p>
          <a:p>
            <a:r>
              <a:rPr lang="en-US" dirty="0">
                <a:latin typeface="Garamond" panose="02020404030301010803" pitchFamily="18" charset="0"/>
              </a:rPr>
              <a:t>Shenk Company (local)</a:t>
            </a:r>
          </a:p>
          <a:p>
            <a:r>
              <a:rPr lang="en-US" dirty="0">
                <a:latin typeface="Garamond" panose="02020404030301010803" pitchFamily="18" charset="0"/>
              </a:rPr>
              <a:t>Artistic Imprints (local)</a:t>
            </a:r>
          </a:p>
          <a:p>
            <a:r>
              <a:rPr lang="en-US" dirty="0">
                <a:latin typeface="Garamond" panose="02020404030301010803" pitchFamily="18" charset="0"/>
              </a:rPr>
              <a:t>4imprint</a:t>
            </a:r>
          </a:p>
          <a:p>
            <a:r>
              <a:rPr lang="en-US" dirty="0">
                <a:latin typeface="Garamond" panose="02020404030301010803" pitchFamily="18" charset="0"/>
              </a:rPr>
              <a:t> </a:t>
            </a:r>
          </a:p>
          <a:p>
            <a:r>
              <a:rPr lang="en-US" b="1" dirty="0">
                <a:latin typeface="Garamond" panose="02020404030301010803" pitchFamily="18" charset="0"/>
              </a:rPr>
              <a:t>For Athletics:</a:t>
            </a:r>
          </a:p>
          <a:p>
            <a:r>
              <a:rPr lang="en-US" dirty="0" err="1">
                <a:latin typeface="Garamond" panose="02020404030301010803" pitchFamily="18" charset="0"/>
              </a:rPr>
              <a:t>Kampus</a:t>
            </a:r>
            <a:r>
              <a:rPr lang="en-US" dirty="0">
                <a:latin typeface="Garamond" panose="02020404030301010803" pitchFamily="18" charset="0"/>
              </a:rPr>
              <a:t> </a:t>
            </a:r>
            <a:r>
              <a:rPr lang="en-US" dirty="0" err="1">
                <a:latin typeface="Garamond" panose="02020404030301010803" pitchFamily="18" charset="0"/>
              </a:rPr>
              <a:t>Klothes</a:t>
            </a:r>
            <a:endParaRPr lang="en-US" sz="2000" dirty="0">
              <a:latin typeface="Garamond" panose="02020404030301010803" pitchFamily="18" charset="0"/>
            </a:endParaRPr>
          </a:p>
        </p:txBody>
      </p:sp>
      <p:sp>
        <p:nvSpPr>
          <p:cNvPr id="10" name="TextBox 9"/>
          <p:cNvSpPr txBox="1"/>
          <p:nvPr/>
        </p:nvSpPr>
        <p:spPr>
          <a:xfrm>
            <a:off x="5672546" y="3257186"/>
            <a:ext cx="3358596" cy="707886"/>
          </a:xfrm>
          <a:prstGeom prst="rect">
            <a:avLst/>
          </a:prstGeom>
          <a:noFill/>
        </p:spPr>
        <p:txBody>
          <a:bodyPr wrap="square" rtlCol="0">
            <a:spAutoFit/>
          </a:bodyPr>
          <a:lstStyle/>
          <a:p>
            <a:r>
              <a:rPr lang="en-US" sz="2000" dirty="0">
                <a:latin typeface="Garamond" panose="02020404030301010803" pitchFamily="18" charset="0"/>
              </a:rPr>
              <a:t>Bailey Leasing/Coach </a:t>
            </a:r>
            <a:r>
              <a:rPr lang="en-US" sz="2000" dirty="0" err="1">
                <a:latin typeface="Garamond" panose="02020404030301010803" pitchFamily="18" charset="0"/>
              </a:rPr>
              <a:t>Inc</a:t>
            </a:r>
            <a:endParaRPr lang="en-US" sz="2000" dirty="0">
              <a:latin typeface="Garamond" panose="02020404030301010803" pitchFamily="18" charset="0"/>
            </a:endParaRPr>
          </a:p>
          <a:p>
            <a:r>
              <a:rPr lang="en-US" sz="2000" dirty="0">
                <a:latin typeface="Garamond" panose="02020404030301010803" pitchFamily="18" charset="0"/>
              </a:rPr>
              <a:t>Elite Coach</a:t>
            </a:r>
          </a:p>
        </p:txBody>
      </p:sp>
      <p:sp>
        <p:nvSpPr>
          <p:cNvPr id="4" name="TextBox 3">
            <a:extLst>
              <a:ext uri="{FF2B5EF4-FFF2-40B4-BE49-F238E27FC236}">
                <a16:creationId xmlns:a16="http://schemas.microsoft.com/office/drawing/2014/main" id="{BCD8CE62-8B0A-B829-5148-333BF3AF1768}"/>
              </a:ext>
            </a:extLst>
          </p:cNvPr>
          <p:cNvSpPr txBox="1"/>
          <p:nvPr/>
        </p:nvSpPr>
        <p:spPr>
          <a:xfrm>
            <a:off x="5672546" y="4264977"/>
            <a:ext cx="5193633" cy="784830"/>
          </a:xfrm>
          <a:prstGeom prst="rect">
            <a:avLst/>
          </a:prstGeom>
          <a:noFill/>
        </p:spPr>
        <p:txBody>
          <a:bodyPr wrap="square" rtlCol="0">
            <a:spAutoFit/>
          </a:bodyPr>
          <a:lstStyle/>
          <a:p>
            <a:r>
              <a:rPr lang="en-US" sz="1500" dirty="0">
                <a:solidFill>
                  <a:srgbClr val="FF0000"/>
                </a:solidFill>
                <a:latin typeface="Garamond" panose="02020404030301010803" pitchFamily="18" charset="0"/>
              </a:rPr>
              <a:t>*If you are doing a fundraiser, you MUST fill out a fundraising form. All shirt/swag fundraisers should go through </a:t>
            </a:r>
            <a:r>
              <a:rPr lang="en-US" sz="1500" dirty="0" err="1">
                <a:solidFill>
                  <a:srgbClr val="FF0000"/>
                </a:solidFill>
                <a:latin typeface="Garamond" panose="02020404030301010803" pitchFamily="18" charset="0"/>
              </a:rPr>
              <a:t>Swagforce</a:t>
            </a:r>
            <a:r>
              <a:rPr lang="en-US" sz="1500" dirty="0">
                <a:solidFill>
                  <a:srgbClr val="FF0000"/>
                </a:solidFill>
                <a:latin typeface="Garamond" panose="02020404030301010803" pitchFamily="18" charset="0"/>
              </a:rPr>
              <a:t> for potential discount pricing and branding consistency.</a:t>
            </a:r>
          </a:p>
        </p:txBody>
      </p:sp>
      <p:sp>
        <p:nvSpPr>
          <p:cNvPr id="5" name="TextBox 4">
            <a:extLst>
              <a:ext uri="{FF2B5EF4-FFF2-40B4-BE49-F238E27FC236}">
                <a16:creationId xmlns:a16="http://schemas.microsoft.com/office/drawing/2014/main" id="{40A0D7CD-2182-3B97-2192-8BC48FDB1051}"/>
              </a:ext>
            </a:extLst>
          </p:cNvPr>
          <p:cNvSpPr txBox="1"/>
          <p:nvPr/>
        </p:nvSpPr>
        <p:spPr>
          <a:xfrm>
            <a:off x="5672546" y="5349712"/>
            <a:ext cx="5193633" cy="1154162"/>
          </a:xfrm>
          <a:prstGeom prst="rect">
            <a:avLst/>
          </a:prstGeom>
          <a:noFill/>
        </p:spPr>
        <p:txBody>
          <a:bodyPr wrap="square" rtlCol="0">
            <a:spAutoFit/>
          </a:bodyPr>
          <a:lstStyle/>
          <a:p>
            <a:r>
              <a:rPr lang="en-US" sz="1500" b="1" dirty="0">
                <a:solidFill>
                  <a:schemeClr val="bg1"/>
                </a:solidFill>
                <a:latin typeface="Garamond" panose="02020404030301010803" pitchFamily="18" charset="0"/>
              </a:rPr>
              <a:t>When you are purchasing large items for your club or paying invoices/deposits, you MUST pay that directly from your club. You cannot pay that with your own funds. </a:t>
            </a:r>
            <a:br>
              <a:rPr lang="en-US" sz="1500" b="1" dirty="0">
                <a:solidFill>
                  <a:schemeClr val="bg1"/>
                </a:solidFill>
                <a:latin typeface="Garamond" panose="02020404030301010803" pitchFamily="18" charset="0"/>
              </a:rPr>
            </a:br>
            <a:r>
              <a:rPr lang="en-US" sz="1200" b="1" dirty="0">
                <a:solidFill>
                  <a:schemeClr val="bg1"/>
                </a:solidFill>
                <a:latin typeface="Garamond" panose="02020404030301010803" pitchFamily="18" charset="0"/>
              </a:rPr>
              <a:t>(Messiah can be </a:t>
            </a:r>
            <a:r>
              <a:rPr lang="en-US" sz="1200" b="1" dirty="0">
                <a:solidFill>
                  <a:srgbClr val="FF0000"/>
                </a:solidFill>
                <a:latin typeface="Garamond" panose="02020404030301010803" pitchFamily="18" charset="0"/>
              </a:rPr>
              <a:t>fined</a:t>
            </a:r>
            <a:r>
              <a:rPr lang="en-US" sz="1200" b="1" dirty="0">
                <a:solidFill>
                  <a:schemeClr val="bg1"/>
                </a:solidFill>
                <a:latin typeface="Garamond" panose="02020404030301010803" pitchFamily="18" charset="0"/>
              </a:rPr>
              <a:t> if some of these items are not paid directly by Messiah since it changes how we’re taxed by the IRS.)</a:t>
            </a:r>
            <a:endParaRPr lang="en-US" sz="1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443575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a:xfrm>
            <a:off x="1158874" y="585216"/>
            <a:ext cx="9891713" cy="1141989"/>
          </a:xfrm>
        </p:spPr>
        <p:txBody>
          <a:bodyPr>
            <a:normAutofit fontScale="90000"/>
          </a:bodyPr>
          <a:lstStyle/>
          <a:p>
            <a:r>
              <a:rPr lang="en-US" altLang="en-US" sz="4400" dirty="0">
                <a:latin typeface="Garamond" panose="02020404030301010803" pitchFamily="18" charset="0"/>
              </a:rPr>
              <a:t>Reimbursements, Payments, &amp; cash advances</a:t>
            </a:r>
          </a:p>
        </p:txBody>
      </p:sp>
      <p:sp>
        <p:nvSpPr>
          <p:cNvPr id="31747" name="Text Placeholder 2"/>
          <p:cNvSpPr>
            <a:spLocks noGrp="1"/>
          </p:cNvSpPr>
          <p:nvPr>
            <p:ph type="body" idx="1"/>
          </p:nvPr>
        </p:nvSpPr>
        <p:spPr>
          <a:xfrm>
            <a:off x="4540250" y="2272149"/>
            <a:ext cx="3128963" cy="2992582"/>
          </a:xfrm>
          <a:ln>
            <a:solidFill>
              <a:schemeClr val="tx1"/>
            </a:solidFill>
          </a:ln>
        </p:spPr>
        <p:txBody>
          <a:bodyPr/>
          <a:lstStyle/>
          <a:p>
            <a:pPr algn="ctr" eaLnBrk="1" hangingPunct="1">
              <a:spcBef>
                <a:spcPct val="0"/>
              </a:spcBef>
            </a:pPr>
            <a:r>
              <a:rPr lang="en-US" altLang="en-US" dirty="0">
                <a:solidFill>
                  <a:srgbClr val="FF0000"/>
                </a:solidFill>
                <a:latin typeface="Garamond" panose="02020404030301010803" pitchFamily="18" charset="0"/>
              </a:rPr>
              <a:t>Reimbursements or payments: </a:t>
            </a:r>
            <a:r>
              <a:rPr lang="en-US" altLang="en-US" dirty="0">
                <a:solidFill>
                  <a:srgbClr val="FF0000"/>
                </a:solidFill>
                <a:latin typeface="Garamond" panose="02020404030301010803" pitchFamily="18" charset="0"/>
                <a:hlinkClick r:id="rId2"/>
              </a:rPr>
              <a:t>http://www.messiah.edu/sgarequestform</a:t>
            </a:r>
            <a:endParaRPr lang="en-US" altLang="en-US" dirty="0">
              <a:solidFill>
                <a:srgbClr val="FF0000"/>
              </a:solidFill>
              <a:latin typeface="Garamond" panose="02020404030301010803" pitchFamily="18" charset="0"/>
            </a:endParaRPr>
          </a:p>
          <a:p>
            <a:pPr algn="ctr" eaLnBrk="1" hangingPunct="1">
              <a:spcBef>
                <a:spcPct val="0"/>
              </a:spcBef>
            </a:pPr>
            <a:endParaRPr lang="en-US" altLang="en-US" dirty="0">
              <a:solidFill>
                <a:srgbClr val="FF0000"/>
              </a:solidFill>
              <a:latin typeface="Garamond" panose="02020404030301010803" pitchFamily="18" charset="0"/>
            </a:endParaRPr>
          </a:p>
          <a:p>
            <a:pPr algn="ctr" eaLnBrk="1" hangingPunct="1">
              <a:spcBef>
                <a:spcPct val="0"/>
              </a:spcBef>
            </a:pPr>
            <a:r>
              <a:rPr lang="en-US" altLang="en-US" dirty="0">
                <a:solidFill>
                  <a:srgbClr val="FF0000"/>
                </a:solidFill>
                <a:latin typeface="Garamond" panose="02020404030301010803" pitchFamily="18" charset="0"/>
              </a:rPr>
              <a:t>Cash advances: </a:t>
            </a:r>
          </a:p>
          <a:p>
            <a:pPr algn="ctr">
              <a:spcBef>
                <a:spcPct val="0"/>
              </a:spcBef>
            </a:pPr>
            <a:r>
              <a:rPr lang="en-US" altLang="en-US" dirty="0">
                <a:solidFill>
                  <a:srgbClr val="FF0000"/>
                </a:solidFill>
                <a:latin typeface="Garamond" panose="02020404030301010803" pitchFamily="18" charset="0"/>
                <a:hlinkClick r:id="rId3"/>
              </a:rPr>
              <a:t>https://www.messiah.edu/sgacashadvance</a:t>
            </a:r>
            <a:endParaRPr lang="en-US" altLang="en-US" dirty="0">
              <a:solidFill>
                <a:srgbClr val="FF0000"/>
              </a:solidFill>
              <a:latin typeface="Garamond" panose="02020404030301010803" pitchFamily="18" charset="0"/>
            </a:endParaRPr>
          </a:p>
        </p:txBody>
      </p:sp>
      <p:sp>
        <p:nvSpPr>
          <p:cNvPr id="31748" name="Text Placeholder 4"/>
          <p:cNvSpPr>
            <a:spLocks noGrp="1"/>
          </p:cNvSpPr>
          <p:nvPr>
            <p:ph type="body" sz="quarter" idx="3"/>
          </p:nvPr>
        </p:nvSpPr>
        <p:spPr>
          <a:xfrm>
            <a:off x="436130" y="2272149"/>
            <a:ext cx="3624263" cy="3555991"/>
          </a:xfrm>
        </p:spPr>
        <p:txBody>
          <a:bodyPr/>
          <a:lstStyle/>
          <a:p>
            <a:pPr algn="ctr" eaLnBrk="1" hangingPunct="1">
              <a:spcBef>
                <a:spcPct val="0"/>
              </a:spcBef>
            </a:pPr>
            <a:r>
              <a:rPr lang="en-US" altLang="en-US" sz="2000" dirty="0">
                <a:latin typeface="Garamond" panose="02020404030301010803" pitchFamily="18" charset="0"/>
              </a:rPr>
              <a:t>Be thorough when filling out the justification (include date of event/meeting)! Don’t forget to u</a:t>
            </a:r>
            <a:r>
              <a:rPr lang="en-US" altLang="en-US" sz="2000" dirty="0">
                <a:solidFill>
                  <a:schemeClr val="tx1"/>
                </a:solidFill>
                <a:latin typeface="Garamond" panose="02020404030301010803" pitchFamily="18" charset="0"/>
              </a:rPr>
              <a:t>pload documentation, contracts, receipts, invoices, Google maps, etc. as your receipt. When finished, you will receive an emailed receipt of your submission with all the information you submitted.</a:t>
            </a:r>
          </a:p>
          <a:p>
            <a:pPr eaLnBrk="1" hangingPunct="1"/>
            <a:endParaRPr lang="en-US" altLang="en-US" sz="2000" dirty="0">
              <a:solidFill>
                <a:schemeClr val="tx1"/>
              </a:solidFill>
              <a:latin typeface="Garamond" panose="02020404030301010803" pitchFamily="18" charset="0"/>
            </a:endParaRPr>
          </a:p>
        </p:txBody>
      </p:sp>
      <p:sp>
        <p:nvSpPr>
          <p:cNvPr id="31749" name="Text Placeholder 6"/>
          <p:cNvSpPr>
            <a:spLocks noGrp="1"/>
          </p:cNvSpPr>
          <p:nvPr>
            <p:ph type="body" sz="quarter" idx="13"/>
          </p:nvPr>
        </p:nvSpPr>
        <p:spPr>
          <a:xfrm>
            <a:off x="8288915" y="2272149"/>
            <a:ext cx="3160712" cy="2641591"/>
          </a:xfrm>
        </p:spPr>
        <p:txBody>
          <a:bodyPr/>
          <a:lstStyle/>
          <a:p>
            <a:pPr algn="ctr" eaLnBrk="1" hangingPunct="1"/>
            <a:r>
              <a:rPr lang="en-US" altLang="en-US" sz="2000" b="1" dirty="0">
                <a:latin typeface="Garamond" panose="02020404030301010803" pitchFamily="18" charset="0"/>
              </a:rPr>
              <a:t>Reimbursements</a:t>
            </a:r>
            <a:r>
              <a:rPr lang="en-US" altLang="en-US" sz="2000" b="1" dirty="0">
                <a:solidFill>
                  <a:schemeClr val="tx1"/>
                </a:solidFill>
                <a:latin typeface="Garamond" panose="02020404030301010803" pitchFamily="18" charset="0"/>
              </a:rPr>
              <a:t>: </a:t>
            </a:r>
            <a:r>
              <a:rPr lang="en-US" altLang="en-US" sz="2000" dirty="0">
                <a:solidFill>
                  <a:schemeClr val="tx1"/>
                </a:solidFill>
                <a:latin typeface="Garamond" panose="02020404030301010803" pitchFamily="18" charset="0"/>
              </a:rPr>
              <a:t>Student reimbursement options are cash or direct deposit/campus check </a:t>
            </a:r>
            <a:r>
              <a:rPr lang="en-US" altLang="en-US" sz="2000" dirty="0">
                <a:latin typeface="Garamond" panose="02020404030301010803" pitchFamily="18" charset="0"/>
              </a:rPr>
              <a:t>(both for purchases over </a:t>
            </a:r>
            <a:r>
              <a:rPr lang="en-US" altLang="en-US" sz="2000" dirty="0">
                <a:solidFill>
                  <a:schemeClr val="tx1"/>
                </a:solidFill>
                <a:latin typeface="Garamond" panose="02020404030301010803" pitchFamily="18" charset="0"/>
              </a:rPr>
              <a:t>$75).</a:t>
            </a:r>
          </a:p>
          <a:p>
            <a:pPr algn="ctr" eaLnBrk="1" hangingPunct="1"/>
            <a:r>
              <a:rPr lang="en-US" altLang="en-US" sz="2000" b="1" dirty="0">
                <a:latin typeface="Garamond" panose="02020404030301010803" pitchFamily="18" charset="0"/>
              </a:rPr>
              <a:t>Payments: </a:t>
            </a:r>
            <a:r>
              <a:rPr lang="en-US" altLang="en-US" sz="2000" dirty="0">
                <a:latin typeface="Garamond" panose="02020404030301010803" pitchFamily="18" charset="0"/>
              </a:rPr>
              <a:t>These go through our One$ource program (will be sent out via a check).</a:t>
            </a:r>
            <a:endParaRPr lang="en-US" altLang="en-US" sz="2000" dirty="0"/>
          </a:p>
        </p:txBody>
      </p:sp>
      <p:sp>
        <p:nvSpPr>
          <p:cNvPr id="2" name="TextBox 1"/>
          <p:cNvSpPr txBox="1"/>
          <p:nvPr/>
        </p:nvSpPr>
        <p:spPr>
          <a:xfrm>
            <a:off x="744496" y="5809675"/>
            <a:ext cx="10703007" cy="707886"/>
          </a:xfrm>
          <a:prstGeom prst="rect">
            <a:avLst/>
          </a:prstGeom>
          <a:noFill/>
          <a:ln w="28575">
            <a:solidFill>
              <a:schemeClr val="tx1"/>
            </a:solidFill>
          </a:ln>
        </p:spPr>
        <p:txBody>
          <a:bodyPr wrap="square" rtlCol="0">
            <a:spAutoFit/>
          </a:bodyPr>
          <a:lstStyle/>
          <a:p>
            <a:r>
              <a:rPr lang="en-US" altLang="en-US" sz="2000" b="1" dirty="0">
                <a:solidFill>
                  <a:srgbClr val="FF0000"/>
                </a:solidFill>
                <a:latin typeface="Garamond" panose="02020404030301010803" pitchFamily="18" charset="0"/>
              </a:rPr>
              <a:t>IMPORTANT NOTE: If you are paying a student</a:t>
            </a:r>
            <a:r>
              <a:rPr lang="en-US" altLang="en-US" sz="2000" dirty="0">
                <a:solidFill>
                  <a:srgbClr val="FF0000"/>
                </a:solidFill>
                <a:latin typeface="Garamond" panose="02020404030301010803" pitchFamily="18" charset="0"/>
              </a:rPr>
              <a:t>, you will need to contact the Student Engagement office </a:t>
            </a:r>
            <a:r>
              <a:rPr lang="en-US" altLang="en-US" sz="2000" b="1" dirty="0">
                <a:solidFill>
                  <a:srgbClr val="FF0000"/>
                </a:solidFill>
                <a:latin typeface="Garamond" panose="02020404030301010803" pitchFamily="18" charset="0"/>
              </a:rPr>
              <a:t>BEFORE</a:t>
            </a:r>
            <a:r>
              <a:rPr lang="en-US" altLang="en-US" sz="2000" dirty="0">
                <a:solidFill>
                  <a:srgbClr val="FF0000"/>
                </a:solidFill>
                <a:latin typeface="Garamond" panose="02020404030301010803" pitchFamily="18" charset="0"/>
              </a:rPr>
              <a:t> that student does the work (photography/videography, graphic design, etc.).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774" y="637098"/>
            <a:ext cx="4494998" cy="1134640"/>
          </a:xfrm>
        </p:spPr>
        <p:txBody>
          <a:bodyPr/>
          <a:lstStyle/>
          <a:p>
            <a:r>
              <a:rPr lang="en-US" sz="4000" dirty="0">
                <a:latin typeface="Garamond" panose="02020404030301010803" pitchFamily="18" charset="0"/>
              </a:rPr>
              <a:t>INVOICE</a:t>
            </a:r>
          </a:p>
        </p:txBody>
      </p:sp>
      <p:sp>
        <p:nvSpPr>
          <p:cNvPr id="4" name="Text Placeholder 3"/>
          <p:cNvSpPr>
            <a:spLocks noGrp="1"/>
          </p:cNvSpPr>
          <p:nvPr>
            <p:ph type="body" sz="half" idx="2"/>
          </p:nvPr>
        </p:nvSpPr>
        <p:spPr>
          <a:xfrm>
            <a:off x="860774" y="2233748"/>
            <a:ext cx="4494998" cy="3735977"/>
          </a:xfrm>
        </p:spPr>
        <p:txBody>
          <a:bodyPr>
            <a:normAutofit lnSpcReduction="10000"/>
          </a:bodyPr>
          <a:lstStyle/>
          <a:p>
            <a:r>
              <a:rPr lang="en-US" sz="2000" dirty="0">
                <a:latin typeface="Garamond" panose="02020404030301010803" pitchFamily="18" charset="0"/>
              </a:rPr>
              <a:t>When submitting payment for a speaker, please attach an invoice as the receipt. An editable version of this invoice can be found on the club forms page in the “Request for Payment” section.</a:t>
            </a:r>
          </a:p>
          <a:p>
            <a:endParaRPr lang="en-US" sz="2000" dirty="0">
              <a:latin typeface="Garamond" panose="02020404030301010803" pitchFamily="18" charset="0"/>
            </a:endParaRPr>
          </a:p>
          <a:p>
            <a:r>
              <a:rPr lang="en-US" sz="1800" b="1" dirty="0">
                <a:solidFill>
                  <a:srgbClr val="FF0000"/>
                </a:solidFill>
                <a:latin typeface="Garamond" panose="02020404030301010803" pitchFamily="18" charset="0"/>
              </a:rPr>
              <a:t>PLEASE NOTE: Students MUST be paid through our student hiring system and CANNOT be paid via an invoice.</a:t>
            </a:r>
          </a:p>
          <a:p>
            <a:r>
              <a:rPr lang="en-US" sz="1800" b="1" dirty="0">
                <a:solidFill>
                  <a:srgbClr val="FF0000"/>
                </a:solidFill>
                <a:latin typeface="Garamond" panose="02020404030301010803" pitchFamily="18" charset="0"/>
              </a:rPr>
              <a:t>You CANNOT pay a speaker with a gift card. Speakers may be given gifts as a monetary alternative.</a:t>
            </a:r>
          </a:p>
        </p:txBody>
      </p:sp>
      <p:pic>
        <p:nvPicPr>
          <p:cNvPr id="10" name="Picture Placeholder 9"/>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614" t="191" r="1614" b="-191"/>
          <a:stretch/>
        </p:blipFill>
        <p:spPr>
          <a:xfrm>
            <a:off x="6089903" y="0"/>
            <a:ext cx="6102097" cy="6858000"/>
          </a:xfrm>
        </p:spPr>
      </p:pic>
    </p:spTree>
    <p:extLst>
      <p:ext uri="{BB962C8B-B14F-4D97-AF65-F5344CB8AC3E}">
        <p14:creationId xmlns:p14="http://schemas.microsoft.com/office/powerpoint/2010/main" val="2037894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774" y="754660"/>
            <a:ext cx="4494998" cy="1134640"/>
          </a:xfrm>
        </p:spPr>
        <p:txBody>
          <a:bodyPr/>
          <a:lstStyle/>
          <a:p>
            <a:r>
              <a:rPr lang="en-US" sz="4000" dirty="0">
                <a:latin typeface="Garamond" panose="02020404030301010803" pitchFamily="18" charset="0"/>
              </a:rPr>
              <a:t>RECEIPTS</a:t>
            </a:r>
          </a:p>
        </p:txBody>
      </p:sp>
      <p:sp>
        <p:nvSpPr>
          <p:cNvPr id="4" name="Text Placeholder 3"/>
          <p:cNvSpPr>
            <a:spLocks noGrp="1"/>
          </p:cNvSpPr>
          <p:nvPr>
            <p:ph type="body" sz="half" idx="2"/>
          </p:nvPr>
        </p:nvSpPr>
        <p:spPr>
          <a:xfrm>
            <a:off x="274320" y="2338249"/>
            <a:ext cx="5525589" cy="4023361"/>
          </a:xfrm>
        </p:spPr>
        <p:txBody>
          <a:bodyPr>
            <a:noAutofit/>
          </a:bodyPr>
          <a:lstStyle/>
          <a:p>
            <a:pPr>
              <a:buClr>
                <a:schemeClr val="bg1"/>
              </a:buClr>
            </a:pPr>
            <a:r>
              <a:rPr lang="en-US" sz="2000" b="1" dirty="0">
                <a:solidFill>
                  <a:schemeClr val="bg1"/>
                </a:solidFill>
              </a:rPr>
              <a:t>When sending a receipt for reimbursement, it needs to:</a:t>
            </a:r>
          </a:p>
          <a:p>
            <a:pPr marL="342900" indent="-342900">
              <a:buClr>
                <a:schemeClr val="bg1"/>
              </a:buClr>
              <a:buFont typeface="Arial" panose="020B0604020202020204" pitchFamily="34" charset="0"/>
              <a:buChar char="•"/>
            </a:pPr>
            <a:r>
              <a:rPr lang="en-US" sz="2000" u="sng" dirty="0">
                <a:solidFill>
                  <a:schemeClr val="bg1"/>
                </a:solidFill>
              </a:rPr>
              <a:t>Be readable.</a:t>
            </a:r>
            <a:r>
              <a:rPr lang="en-US" sz="2000" dirty="0">
                <a:solidFill>
                  <a:schemeClr val="bg1"/>
                </a:solidFill>
              </a:rPr>
              <a:t> Show the WHOLE receipt and zoom in enough to read everything on it.</a:t>
            </a:r>
          </a:p>
          <a:p>
            <a:pPr marL="342900" indent="-342900">
              <a:buClr>
                <a:schemeClr val="bg1"/>
              </a:buClr>
              <a:buFont typeface="Arial" panose="020B0604020202020204" pitchFamily="34" charset="0"/>
              <a:buChar char="•"/>
            </a:pPr>
            <a:r>
              <a:rPr lang="en-US" sz="2000" dirty="0">
                <a:solidFill>
                  <a:schemeClr val="bg1"/>
                </a:solidFill>
              </a:rPr>
              <a:t>Show the important information:  vendor, date, amount, and items purchased.</a:t>
            </a:r>
          </a:p>
          <a:p>
            <a:pPr marL="342900" indent="-342900">
              <a:buClr>
                <a:schemeClr val="bg1"/>
              </a:buClr>
              <a:buFont typeface="Arial" panose="020B0604020202020204" pitchFamily="34" charset="0"/>
              <a:buChar char="•"/>
            </a:pPr>
            <a:r>
              <a:rPr lang="en-US" sz="2000" dirty="0">
                <a:solidFill>
                  <a:schemeClr val="bg1"/>
                </a:solidFill>
              </a:rPr>
              <a:t>Have ONLY the items purchased for your clubs. </a:t>
            </a:r>
          </a:p>
          <a:p>
            <a:pPr marL="342900" indent="-342900">
              <a:buClr>
                <a:schemeClr val="bg1"/>
              </a:buClr>
              <a:buFont typeface="Arial" panose="020B0604020202020204" pitchFamily="34" charset="0"/>
              <a:buChar char="•"/>
            </a:pPr>
            <a:r>
              <a:rPr lang="en-US" sz="2000" dirty="0">
                <a:solidFill>
                  <a:schemeClr val="bg1"/>
                </a:solidFill>
              </a:rPr>
              <a:t>If you have more than one receipt, email the additional receipt(s) to </a:t>
            </a:r>
            <a:r>
              <a:rPr lang="en-US" sz="2000" dirty="0">
                <a:solidFill>
                  <a:schemeClr val="bg1"/>
                </a:solidFill>
                <a:hlinkClick r:id="rId2"/>
              </a:rPr>
              <a:t>studentengagement@messiah.edu</a:t>
            </a:r>
            <a:endParaRPr lang="en-US" sz="2000" dirty="0">
              <a:solidFill>
                <a:schemeClr val="bg1"/>
              </a:solidFill>
            </a:endParaRPr>
          </a:p>
        </p:txBody>
      </p:sp>
      <p:pic>
        <p:nvPicPr>
          <p:cNvPr id="13" name="Picture Placeholder 12"/>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71" r="2636"/>
          <a:stretch/>
        </p:blipFill>
        <p:spPr>
          <a:xfrm rot="5400000">
            <a:off x="5834477" y="896791"/>
            <a:ext cx="6583677" cy="5067857"/>
          </a:xfrm>
        </p:spPr>
      </p:pic>
    </p:spTree>
    <p:extLst>
      <p:ext uri="{BB962C8B-B14F-4D97-AF65-F5344CB8AC3E}">
        <p14:creationId xmlns:p14="http://schemas.microsoft.com/office/powerpoint/2010/main" val="2284495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2830440" y="574502"/>
            <a:ext cx="6352453" cy="1095375"/>
          </a:xfrm>
        </p:spPr>
        <p:txBody>
          <a:bodyPr>
            <a:normAutofit fontScale="90000"/>
          </a:bodyPr>
          <a:lstStyle/>
          <a:p>
            <a:pPr eaLnBrk="1" hangingPunct="1"/>
            <a:r>
              <a:rPr lang="en-US" altLang="en-US" dirty="0">
                <a:latin typeface="Garamond" panose="02020404030301010803" pitchFamily="18" charset="0"/>
              </a:rPr>
              <a:t>Reserve Messiah Fleet</a:t>
            </a:r>
          </a:p>
        </p:txBody>
      </p:sp>
      <p:sp>
        <p:nvSpPr>
          <p:cNvPr id="8" name="Rectangle 7"/>
          <p:cNvSpPr/>
          <p:nvPr/>
        </p:nvSpPr>
        <p:spPr>
          <a:xfrm>
            <a:off x="6795581" y="2337121"/>
            <a:ext cx="4774623" cy="37588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5C3F111-0BFB-C14B-BB51-4F01DFF38687}"/>
              </a:ext>
            </a:extLst>
          </p:cNvPr>
          <p:cNvSpPr>
            <a:spLocks noGrp="1"/>
          </p:cNvSpPr>
          <p:nvPr>
            <p:ph type="body" idx="1"/>
          </p:nvPr>
        </p:nvSpPr>
        <p:spPr>
          <a:xfrm>
            <a:off x="6795581" y="2328414"/>
            <a:ext cx="4774623" cy="2484870"/>
          </a:xfrm>
        </p:spPr>
        <p:txBody>
          <a:bodyPr rtlCol="0">
            <a:normAutofit/>
          </a:bodyPr>
          <a:lstStyle/>
          <a:p>
            <a:pPr algn="ctr" eaLnBrk="1" fontAlgn="auto" hangingPunct="1">
              <a:spcBef>
                <a:spcPts val="0"/>
              </a:spcBef>
              <a:spcAft>
                <a:spcPts val="0"/>
              </a:spcAft>
              <a:buFont typeface="Wingdings 3" charset="2"/>
              <a:buNone/>
              <a:defRPr/>
            </a:pPr>
            <a:r>
              <a:rPr lang="en-US" sz="2400" dirty="0">
                <a:solidFill>
                  <a:schemeClr val="tx1"/>
                </a:solidFill>
                <a:latin typeface="Garamond" panose="02020404030301010803" pitchFamily="18" charset="0"/>
              </a:rPr>
              <a:t>You need to get </a:t>
            </a:r>
          </a:p>
          <a:p>
            <a:pPr algn="ctr" eaLnBrk="1" fontAlgn="auto" hangingPunct="1">
              <a:spcBef>
                <a:spcPts val="0"/>
              </a:spcBef>
              <a:spcAft>
                <a:spcPts val="0"/>
              </a:spcAft>
              <a:buFont typeface="Wingdings 3" charset="2"/>
              <a:buNone/>
              <a:defRPr/>
            </a:pPr>
            <a:r>
              <a:rPr lang="en-US" sz="2400" b="1" dirty="0">
                <a:solidFill>
                  <a:srgbClr val="FF0000"/>
                </a:solidFill>
                <a:latin typeface="Garamond" panose="02020404030301010803" pitchFamily="18" charset="0"/>
              </a:rPr>
              <a:t>RE-APPROVED</a:t>
            </a:r>
            <a:r>
              <a:rPr lang="en-US" sz="2400" dirty="0">
                <a:solidFill>
                  <a:schemeClr val="tx1"/>
                </a:solidFill>
                <a:latin typeface="Garamond" panose="02020404030301010803" pitchFamily="18" charset="0"/>
              </a:rPr>
              <a:t> each year to stay on the approved driver list. If you apply between April 1 through August, you are approved for the entire school year (until September 30</a:t>
            </a:r>
            <a:r>
              <a:rPr lang="en-US" sz="2400" baseline="30000" dirty="0">
                <a:solidFill>
                  <a:schemeClr val="tx1"/>
                </a:solidFill>
                <a:latin typeface="Garamond" panose="02020404030301010803" pitchFamily="18" charset="0"/>
              </a:rPr>
              <a:t>th</a:t>
            </a:r>
            <a:r>
              <a:rPr lang="en-US" sz="2400" dirty="0">
                <a:solidFill>
                  <a:schemeClr val="tx1"/>
                </a:solidFill>
                <a:latin typeface="Garamond" panose="02020404030301010803" pitchFamily="18" charset="0"/>
              </a:rPr>
              <a:t>).</a:t>
            </a:r>
          </a:p>
        </p:txBody>
      </p:sp>
      <p:sp>
        <p:nvSpPr>
          <p:cNvPr id="2" name="Rectangle 1"/>
          <p:cNvSpPr/>
          <p:nvPr/>
        </p:nvSpPr>
        <p:spPr>
          <a:xfrm>
            <a:off x="1084217" y="2328414"/>
            <a:ext cx="4624252" cy="37588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2" name="TextBox 3"/>
          <p:cNvSpPr txBox="1">
            <a:spLocks noChangeArrowheads="1"/>
          </p:cNvSpPr>
          <p:nvPr/>
        </p:nvSpPr>
        <p:spPr bwMode="auto">
          <a:xfrm>
            <a:off x="936625" y="2328414"/>
            <a:ext cx="48831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400" dirty="0">
                <a:solidFill>
                  <a:schemeClr val="bg1"/>
                </a:solidFill>
                <a:latin typeface="Garamond" panose="02020404030301010803" pitchFamily="18" charset="0"/>
              </a:rPr>
              <a:t>To operate fleet, the driver MUST be on the approved Messiah Drivers List. Your club account will be charged for its use of the vehicle it used.  The charge will only reflect the mileage driven.  Gas is included in this cost.  </a:t>
            </a:r>
          </a:p>
        </p:txBody>
      </p:sp>
      <p:sp>
        <p:nvSpPr>
          <p:cNvPr id="22533" name="TextBox 4"/>
          <p:cNvSpPr txBox="1">
            <a:spLocks noChangeArrowheads="1"/>
          </p:cNvSpPr>
          <p:nvPr/>
        </p:nvSpPr>
        <p:spPr bwMode="auto">
          <a:xfrm>
            <a:off x="6696074" y="5330536"/>
            <a:ext cx="49736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dirty="0">
                <a:solidFill>
                  <a:srgbClr val="FF0000"/>
                </a:solidFill>
                <a:latin typeface="Garamond" panose="02020404030301010803" pitchFamily="18" charset="0"/>
              </a:rPr>
              <a:t>Only Messiah University employees or students are allowed </a:t>
            </a:r>
            <a:r>
              <a:rPr lang="en-US" altLang="en-US" b="1" dirty="0">
                <a:solidFill>
                  <a:srgbClr val="FF0000"/>
                </a:solidFill>
                <a:latin typeface="Garamond" panose="02020404030301010803" pitchFamily="18" charset="0"/>
              </a:rPr>
              <a:t>to drive and ride in </a:t>
            </a:r>
            <a:r>
              <a:rPr lang="en-US" altLang="en-US" dirty="0">
                <a:solidFill>
                  <a:srgbClr val="FF0000"/>
                </a:solidFill>
                <a:latin typeface="Garamond" panose="02020404030301010803" pitchFamily="18" charset="0"/>
              </a:rPr>
              <a:t>Messiah fleet.</a:t>
            </a:r>
          </a:p>
        </p:txBody>
      </p:sp>
      <p:sp>
        <p:nvSpPr>
          <p:cNvPr id="22534" name="TextBox 5"/>
          <p:cNvSpPr txBox="1">
            <a:spLocks noChangeArrowheads="1"/>
          </p:cNvSpPr>
          <p:nvPr/>
        </p:nvSpPr>
        <p:spPr bwMode="auto">
          <a:xfrm>
            <a:off x="1831253" y="5228937"/>
            <a:ext cx="309389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r>
              <a:rPr lang="en-US" altLang="en-US" sz="2400" b="1" dirty="0">
                <a:solidFill>
                  <a:schemeClr val="bg1"/>
                </a:solidFill>
                <a:latin typeface="Garamond" panose="02020404030301010803" pitchFamily="18" charset="0"/>
                <a:hlinkClick r:id="rId2"/>
              </a:rPr>
              <a:t>Click here to reserve a fleet vehicle.</a:t>
            </a:r>
            <a:endParaRPr lang="en-US" altLang="en-US" sz="2400" b="1" dirty="0">
              <a:solidFill>
                <a:schemeClr val="bg1"/>
              </a:solidFill>
              <a:latin typeface="Garamond" panose="02020404030301010803" pitchFamily="18" charset="0"/>
            </a:endParaRPr>
          </a:p>
          <a:p>
            <a:pPr eaLnBrk="1" hangingPunct="1">
              <a:spcBef>
                <a:spcPct val="0"/>
              </a:spcBef>
              <a:buClrTx/>
              <a:buSzTx/>
              <a:buFontTx/>
              <a:buNone/>
            </a:pPr>
            <a:endParaRPr lang="en-US" altLang="en-US" sz="2400" b="1" dirty="0">
              <a:solidFill>
                <a:schemeClr val="tx1"/>
              </a:solidFill>
              <a:latin typeface="Garamond" panose="02020404030301010803"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90">
          <a:fgClr>
            <a:schemeClr val="accent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412480"/>
            <a:ext cx="8991600" cy="1645920"/>
          </a:xfrm>
        </p:spPr>
        <p:txBody>
          <a:bodyPr/>
          <a:lstStyle/>
          <a:p>
            <a:r>
              <a:rPr lang="en-US" altLang="en-US" sz="4000" dirty="0">
                <a:latin typeface="Garamond" panose="02020404030301010803" pitchFamily="18" charset="0"/>
              </a:rPr>
              <a:t>Clubs’ online resources</a:t>
            </a:r>
            <a:endParaRPr lang="en-US" dirty="0"/>
          </a:p>
        </p:txBody>
      </p:sp>
      <p:sp>
        <p:nvSpPr>
          <p:cNvPr id="4" name="Rectangle 3"/>
          <p:cNvSpPr/>
          <p:nvPr/>
        </p:nvSpPr>
        <p:spPr>
          <a:xfrm>
            <a:off x="2259874" y="3809476"/>
            <a:ext cx="7641772" cy="1239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92037" y="3809476"/>
            <a:ext cx="8007926" cy="1239894"/>
          </a:xfrm>
          <a:noFill/>
        </p:spPr>
        <p:txBody>
          <a:bodyPr>
            <a:noAutofit/>
          </a:bodyPr>
          <a:lstStyle/>
          <a:p>
            <a:pPr marL="0" indent="0" algn="ctr">
              <a:spcBef>
                <a:spcPts val="0"/>
              </a:spcBef>
              <a:buNone/>
              <a:defRPr/>
            </a:pPr>
            <a:r>
              <a:rPr lang="en-US" sz="2400" b="1" dirty="0">
                <a:solidFill>
                  <a:schemeClr val="tx1"/>
                </a:solidFill>
                <a:latin typeface="Garamond" panose="02020404030301010803" pitchFamily="18" charset="0"/>
                <a:cs typeface="Arial" panose="020B0604020202020204" pitchFamily="34" charset="0"/>
                <a:hlinkClick r:id="rId2"/>
              </a:rPr>
              <a:t>SGA Governance Manual </a:t>
            </a:r>
            <a:r>
              <a:rPr lang="en-US" sz="2400" b="1" dirty="0">
                <a:latin typeface="Garamond" panose="02020404030301010803" pitchFamily="18" charset="0"/>
              </a:rPr>
              <a:t>&amp; </a:t>
            </a:r>
            <a:r>
              <a:rPr lang="en-US" sz="2400" b="1" dirty="0">
                <a:solidFill>
                  <a:schemeClr val="bg1"/>
                </a:solidFill>
                <a:latin typeface="Garamond" panose="02020404030301010803" pitchFamily="18" charset="0"/>
                <a:hlinkClick r:id="rId3"/>
              </a:rPr>
              <a:t>Student Club Handbook</a:t>
            </a:r>
            <a:endParaRPr lang="en-US" sz="2400" b="1" dirty="0">
              <a:solidFill>
                <a:schemeClr val="bg1"/>
              </a:solidFill>
              <a:latin typeface="Garamond" panose="02020404030301010803" pitchFamily="18" charset="0"/>
            </a:endParaRPr>
          </a:p>
          <a:p>
            <a:pPr marL="0" indent="0" algn="ctr">
              <a:spcBef>
                <a:spcPts val="0"/>
              </a:spcBef>
              <a:buNone/>
              <a:defRPr/>
            </a:pPr>
            <a:r>
              <a:rPr lang="en-US" sz="2400" b="1" dirty="0">
                <a:solidFill>
                  <a:schemeClr val="tx1"/>
                </a:solidFill>
                <a:latin typeface="Garamond" panose="02020404030301010803" pitchFamily="18" charset="0"/>
                <a:hlinkClick r:id="rId4"/>
              </a:rPr>
              <a:t>www.messiah.edu/clubs</a:t>
            </a:r>
            <a:r>
              <a:rPr lang="en-US" sz="2400" b="1" dirty="0">
                <a:solidFill>
                  <a:schemeClr val="tx1"/>
                </a:solidFill>
                <a:latin typeface="Garamond" panose="02020404030301010803" pitchFamily="18" charset="0"/>
              </a:rPr>
              <a:t> &amp; </a:t>
            </a:r>
            <a:r>
              <a:rPr lang="en-US" sz="2400" b="1" dirty="0">
                <a:solidFill>
                  <a:schemeClr val="tx1"/>
                </a:solidFill>
                <a:latin typeface="Garamond" panose="02020404030301010803" pitchFamily="18" charset="0"/>
                <a:hlinkClick r:id="rId5"/>
              </a:rPr>
              <a:t>Club Forms Page </a:t>
            </a:r>
            <a:r>
              <a:rPr lang="en-US" sz="2400" b="1" dirty="0">
                <a:solidFill>
                  <a:schemeClr val="tx1"/>
                </a:solidFill>
                <a:latin typeface="Garamond" panose="02020404030301010803" pitchFamily="18" charset="0"/>
              </a:rPr>
              <a:t>(can also be found by searching “Club Forms” in Falcon Link)</a:t>
            </a:r>
            <a:endParaRPr lang="en-US" sz="2400" dirty="0">
              <a:latin typeface="Garamond" panose="02020404030301010803" pitchFamily="18" charset="0"/>
            </a:endParaRPr>
          </a:p>
          <a:p>
            <a:pPr marL="0" indent="0" algn="ctr">
              <a:buNone/>
            </a:pPr>
            <a:endParaRPr lang="en-US" sz="2400" dirty="0">
              <a:latin typeface="Garamond" panose="02020404030301010803" pitchFamily="18" charset="0"/>
            </a:endParaRPr>
          </a:p>
        </p:txBody>
      </p:sp>
    </p:spTree>
    <p:extLst>
      <p:ext uri="{BB962C8B-B14F-4D97-AF65-F5344CB8AC3E}">
        <p14:creationId xmlns:p14="http://schemas.microsoft.com/office/powerpoint/2010/main" val="838658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6F334A-F35D-1A4C-8581-3A1A5EC2F3C4}"/>
              </a:ext>
            </a:extLst>
          </p:cNvPr>
          <p:cNvSpPr>
            <a:spLocks noGrp="1"/>
          </p:cNvSpPr>
          <p:nvPr>
            <p:ph type="body" idx="1"/>
          </p:nvPr>
        </p:nvSpPr>
        <p:spPr>
          <a:xfrm>
            <a:off x="1583436" y="2627457"/>
            <a:ext cx="4270248" cy="704087"/>
          </a:xfrm>
        </p:spPr>
        <p:txBody>
          <a:bodyPr rtlCol="0">
            <a:normAutofit/>
          </a:bodyPr>
          <a:lstStyle/>
          <a:p>
            <a:pPr algn="ctr" eaLnBrk="1" fontAlgn="auto" hangingPunct="1">
              <a:spcBef>
                <a:spcPts val="0"/>
              </a:spcBef>
              <a:spcAft>
                <a:spcPts val="0"/>
              </a:spcAft>
              <a:buFont typeface="Wingdings 3" charset="2"/>
              <a:buNone/>
              <a:defRPr/>
            </a:pPr>
            <a:r>
              <a:rPr lang="en-US" sz="2400" b="1" dirty="0">
                <a:solidFill>
                  <a:srgbClr val="FF0000"/>
                </a:solidFill>
                <a:latin typeface="Garamond" panose="02020404030301010803" pitchFamily="18" charset="0"/>
              </a:rPr>
              <a:t>Fleet vehicle costs:</a:t>
            </a:r>
          </a:p>
        </p:txBody>
      </p:sp>
      <p:sp>
        <p:nvSpPr>
          <p:cNvPr id="2" name="Content Placeholder 1"/>
          <p:cNvSpPr>
            <a:spLocks noGrp="1"/>
          </p:cNvSpPr>
          <p:nvPr>
            <p:ph sz="half" idx="2"/>
          </p:nvPr>
        </p:nvSpPr>
        <p:spPr>
          <a:xfrm>
            <a:off x="1459345" y="3549634"/>
            <a:ext cx="4394339" cy="2596776"/>
          </a:xfrm>
        </p:spPr>
        <p:txBody>
          <a:bodyPr>
            <a:normAutofit/>
          </a:bodyPr>
          <a:lstStyle/>
          <a:p>
            <a:pPr algn="ctr">
              <a:spcBef>
                <a:spcPts val="0"/>
              </a:spcBef>
              <a:buNone/>
              <a:defRPr/>
            </a:pPr>
            <a:r>
              <a:rPr lang="en-US" sz="2400" dirty="0">
                <a:latin typeface="Garamond" panose="02020404030301010803" pitchFamily="18" charset="0"/>
              </a:rPr>
              <a:t>Car or Minivan (p</a:t>
            </a:r>
            <a:r>
              <a:rPr lang="en-US" sz="2400" dirty="0">
                <a:solidFill>
                  <a:schemeClr val="tx1"/>
                </a:solidFill>
                <a:latin typeface="Garamond" panose="02020404030301010803" pitchFamily="18" charset="0"/>
              </a:rPr>
              <a:t>er mile): $0.57 </a:t>
            </a:r>
          </a:p>
          <a:p>
            <a:pPr algn="ctr">
              <a:spcBef>
                <a:spcPts val="0"/>
              </a:spcBef>
              <a:buNone/>
              <a:defRPr/>
            </a:pPr>
            <a:r>
              <a:rPr lang="en-US" sz="2400" dirty="0">
                <a:solidFill>
                  <a:schemeClr val="tx1"/>
                </a:solidFill>
                <a:latin typeface="Garamond" panose="02020404030301010803" pitchFamily="18" charset="0"/>
              </a:rPr>
              <a:t>15-passenger van (per mile): $0.89</a:t>
            </a:r>
          </a:p>
          <a:p>
            <a:pPr algn="ctr">
              <a:spcBef>
                <a:spcPts val="0"/>
              </a:spcBef>
              <a:buNone/>
              <a:defRPr/>
            </a:pPr>
            <a:r>
              <a:rPr lang="en-US" sz="2400" dirty="0">
                <a:solidFill>
                  <a:schemeClr val="tx1"/>
                </a:solidFill>
                <a:latin typeface="Garamond" panose="02020404030301010803" pitchFamily="18" charset="0"/>
              </a:rPr>
              <a:t>These fees get charged to your club accounts.</a:t>
            </a:r>
          </a:p>
        </p:txBody>
      </p:sp>
      <p:sp>
        <p:nvSpPr>
          <p:cNvPr id="4" name="Content Placeholder 3"/>
          <p:cNvSpPr>
            <a:spLocks noGrp="1"/>
          </p:cNvSpPr>
          <p:nvPr>
            <p:ph sz="quarter" idx="4"/>
          </p:nvPr>
        </p:nvSpPr>
        <p:spPr>
          <a:xfrm>
            <a:off x="6338315" y="3549634"/>
            <a:ext cx="4412811" cy="2596776"/>
          </a:xfrm>
        </p:spPr>
        <p:txBody>
          <a:bodyPr>
            <a:normAutofit/>
          </a:bodyPr>
          <a:lstStyle/>
          <a:p>
            <a:pPr marL="0" indent="0" algn="ctr">
              <a:buNone/>
            </a:pPr>
            <a:r>
              <a:rPr lang="en-US" altLang="en-US" sz="2400" dirty="0">
                <a:solidFill>
                  <a:schemeClr val="tx1"/>
                </a:solidFill>
                <a:latin typeface="Garamond" panose="02020404030301010803" pitchFamily="18" charset="0"/>
              </a:rPr>
              <a:t>You only receive $0.25 per mile for reimbursement for your personal vehicle through SGA.  Use a Messiah vehicle if you can! </a:t>
            </a:r>
          </a:p>
          <a:p>
            <a:endParaRPr lang="en-US" sz="2400" dirty="0">
              <a:solidFill>
                <a:schemeClr val="tx1"/>
              </a:solidFill>
            </a:endParaRPr>
          </a:p>
        </p:txBody>
      </p:sp>
      <p:sp>
        <p:nvSpPr>
          <p:cNvPr id="5" name="Text Placeholder 4"/>
          <p:cNvSpPr>
            <a:spLocks noGrp="1"/>
          </p:cNvSpPr>
          <p:nvPr>
            <p:ph type="body" sz="quarter" idx="13"/>
          </p:nvPr>
        </p:nvSpPr>
        <p:spPr>
          <a:xfrm>
            <a:off x="6338316" y="2627457"/>
            <a:ext cx="4270248" cy="704087"/>
          </a:xfrm>
        </p:spPr>
        <p:txBody>
          <a:bodyPr>
            <a:normAutofit/>
          </a:bodyPr>
          <a:lstStyle/>
          <a:p>
            <a:r>
              <a:rPr lang="en-US" sz="2400" b="1" dirty="0">
                <a:solidFill>
                  <a:srgbClr val="FF0000"/>
                </a:solidFill>
                <a:latin typeface="Garamond" panose="02020404030301010803" pitchFamily="18" charset="0"/>
              </a:rPr>
              <a:t>Fleet vehicle costs:</a:t>
            </a:r>
          </a:p>
        </p:txBody>
      </p:sp>
      <p:sp>
        <p:nvSpPr>
          <p:cNvPr id="23554" name="Title 1"/>
          <p:cNvSpPr>
            <a:spLocks noGrp="1"/>
          </p:cNvSpPr>
          <p:nvPr>
            <p:ph type="title"/>
          </p:nvPr>
        </p:nvSpPr>
        <p:spPr/>
        <p:txBody>
          <a:bodyPr>
            <a:normAutofit/>
          </a:bodyPr>
          <a:lstStyle/>
          <a:p>
            <a:pPr eaLnBrk="1" hangingPunct="1"/>
            <a:r>
              <a:rPr lang="en-US" altLang="en-US" dirty="0">
                <a:latin typeface="Garamond" panose="02020404030301010803" pitchFamily="18" charset="0"/>
              </a:rPr>
              <a:t>Messiah Fleet Costs vs</a:t>
            </a:r>
            <a:br>
              <a:rPr lang="en-US" altLang="en-US" dirty="0">
                <a:latin typeface="Garamond" panose="02020404030301010803" pitchFamily="18" charset="0"/>
              </a:rPr>
            </a:br>
            <a:r>
              <a:rPr lang="en-US" altLang="en-US" dirty="0">
                <a:latin typeface="Garamond" panose="02020404030301010803" pitchFamily="18" charset="0"/>
              </a:rPr>
              <a:t>Personal Vehicle Costs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431074" y="3208485"/>
            <a:ext cx="10411097" cy="28623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55493" y="2209337"/>
            <a:ext cx="6319136"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Title 1"/>
          <p:cNvSpPr>
            <a:spLocks noGrp="1"/>
          </p:cNvSpPr>
          <p:nvPr>
            <p:ph type="title"/>
          </p:nvPr>
        </p:nvSpPr>
        <p:spPr>
          <a:xfrm>
            <a:off x="2167010" y="654772"/>
            <a:ext cx="8153256" cy="1007769"/>
          </a:xfrm>
        </p:spPr>
        <p:txBody>
          <a:bodyPr>
            <a:normAutofit/>
          </a:bodyPr>
          <a:lstStyle/>
          <a:p>
            <a:pPr algn="ctr" eaLnBrk="1" hangingPunct="1"/>
            <a:r>
              <a:rPr lang="en-US" altLang="en-US" sz="4400" dirty="0">
                <a:latin typeface="Garamond" panose="02020404030301010803" pitchFamily="18" charset="0"/>
              </a:rPr>
              <a:t>Messiah Press services</a:t>
            </a:r>
          </a:p>
        </p:txBody>
      </p:sp>
      <p:sp>
        <p:nvSpPr>
          <p:cNvPr id="25603" name="TextBox 3"/>
          <p:cNvSpPr txBox="1">
            <a:spLocks noChangeArrowheads="1"/>
          </p:cNvSpPr>
          <p:nvPr/>
        </p:nvSpPr>
        <p:spPr bwMode="auto">
          <a:xfrm>
            <a:off x="2955493" y="2209337"/>
            <a:ext cx="6576290" cy="400110"/>
          </a:xfrm>
          <a:prstGeom prst="rect">
            <a:avLst/>
          </a:prstGeom>
          <a:noFill/>
          <a:ln w="9525">
            <a:noFill/>
            <a:miter lim="800000"/>
            <a:headEnd/>
            <a:tailEnd/>
          </a:ln>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buNone/>
            </a:pPr>
            <a:r>
              <a:rPr lang="en-US" sz="2000" dirty="0">
                <a:solidFill>
                  <a:schemeClr val="tx1"/>
                </a:solidFill>
                <a:latin typeface="Garamond" panose="02020404030301010803" pitchFamily="18" charset="0"/>
              </a:rPr>
              <a:t>Order here (3</a:t>
            </a:r>
            <a:r>
              <a:rPr lang="en-US" sz="2000" baseline="30000" dirty="0">
                <a:solidFill>
                  <a:schemeClr val="tx1"/>
                </a:solidFill>
                <a:latin typeface="Garamond" panose="02020404030301010803" pitchFamily="18" charset="0"/>
              </a:rPr>
              <a:t>rd</a:t>
            </a:r>
            <a:r>
              <a:rPr lang="en-US" sz="2000" dirty="0">
                <a:solidFill>
                  <a:schemeClr val="tx1"/>
                </a:solidFill>
                <a:latin typeface="Garamond" panose="02020404030301010803" pitchFamily="18" charset="0"/>
              </a:rPr>
              <a:t> option): </a:t>
            </a:r>
            <a:r>
              <a:rPr lang="en-US" sz="2000" b="1" u="sng" dirty="0">
                <a:latin typeface="Garamond" panose="02020404030301010803" pitchFamily="18" charset="0"/>
                <a:hlinkClick r:id="rId2"/>
              </a:rPr>
              <a:t>https://www.messiah.edu/mpress</a:t>
            </a:r>
            <a:endParaRPr lang="en-US" sz="2000" b="1" u="sng" dirty="0">
              <a:latin typeface="Garamond" panose="02020404030301010803" pitchFamily="18" charset="0"/>
            </a:endParaRPr>
          </a:p>
        </p:txBody>
      </p:sp>
      <p:sp>
        <p:nvSpPr>
          <p:cNvPr id="5" name="TextBox 4">
            <a:extLst>
              <a:ext uri="{FF2B5EF4-FFF2-40B4-BE49-F238E27FC236}">
                <a16:creationId xmlns:a16="http://schemas.microsoft.com/office/drawing/2014/main" id="{18D18AE7-7D34-3947-B1F7-1D307E8FD618}"/>
              </a:ext>
            </a:extLst>
          </p:cNvPr>
          <p:cNvSpPr txBox="1"/>
          <p:nvPr/>
        </p:nvSpPr>
        <p:spPr>
          <a:xfrm>
            <a:off x="544079" y="3513137"/>
            <a:ext cx="5163993" cy="1938992"/>
          </a:xfrm>
          <a:prstGeom prst="rect">
            <a:avLst/>
          </a:prstGeom>
          <a:noFill/>
          <a:ln>
            <a:solidFill>
              <a:schemeClr val="tx1"/>
            </a:solidFill>
          </a:ln>
        </p:spPr>
        <p:txBody>
          <a:bodyPr wrap="square">
            <a:spAutoFit/>
          </a:bodyPr>
          <a:lstStyle/>
          <a:p>
            <a:r>
              <a:rPr lang="en-US" sz="2000" b="1" dirty="0">
                <a:latin typeface="Garamond" panose="02020404030301010803" pitchFamily="18" charset="0"/>
              </a:rPr>
              <a:t>Messiah Press</a:t>
            </a:r>
            <a:endParaRPr lang="en-US" sz="2000" dirty="0">
              <a:latin typeface="Garamond" panose="02020404030301010803" pitchFamily="18" charset="0"/>
            </a:endParaRPr>
          </a:p>
          <a:p>
            <a:r>
              <a:rPr lang="en-US" sz="2000" b="1" dirty="0">
                <a:latin typeface="Garamond" panose="02020404030301010803" pitchFamily="18" charset="0"/>
              </a:rPr>
              <a:t>Phone: </a:t>
            </a:r>
            <a:r>
              <a:rPr lang="en-US" sz="2000" dirty="0">
                <a:latin typeface="Garamond" panose="02020404030301010803" pitchFamily="18" charset="0"/>
              </a:rPr>
              <a:t>717.796.1800 </a:t>
            </a:r>
            <a:r>
              <a:rPr lang="en-US" sz="2000" dirty="0" err="1">
                <a:latin typeface="Garamond" panose="02020404030301010803" pitchFamily="18" charset="0"/>
              </a:rPr>
              <a:t>ext</a:t>
            </a:r>
            <a:r>
              <a:rPr lang="en-US" sz="2000" dirty="0">
                <a:latin typeface="Garamond" panose="02020404030301010803" pitchFamily="18" charset="0"/>
              </a:rPr>
              <a:t> 6030</a:t>
            </a:r>
          </a:p>
          <a:p>
            <a:r>
              <a:rPr lang="en-US" sz="2000" b="1" dirty="0">
                <a:latin typeface="Garamond" panose="02020404030301010803" pitchFamily="18" charset="0"/>
              </a:rPr>
              <a:t>Email:</a:t>
            </a:r>
            <a:r>
              <a:rPr lang="en-US" sz="2000" dirty="0">
                <a:latin typeface="Garamond" panose="02020404030301010803" pitchFamily="18" charset="0"/>
              </a:rPr>
              <a:t> </a:t>
            </a:r>
            <a:r>
              <a:rPr lang="en-US" sz="2000" u="sng" dirty="0">
                <a:latin typeface="Garamond" panose="02020404030301010803" pitchFamily="18" charset="0"/>
                <a:hlinkClick r:id="rId3"/>
              </a:rPr>
              <a:t>messiahpress@messiah.edu</a:t>
            </a:r>
            <a:endParaRPr lang="en-US" sz="2000" dirty="0">
              <a:latin typeface="Garamond" panose="02020404030301010803" pitchFamily="18" charset="0"/>
            </a:endParaRPr>
          </a:p>
          <a:p>
            <a:r>
              <a:rPr lang="en-US" sz="2000" b="1" dirty="0">
                <a:latin typeface="Garamond" panose="02020404030301010803" pitchFamily="18" charset="0"/>
              </a:rPr>
              <a:t>Website: </a:t>
            </a:r>
            <a:r>
              <a:rPr lang="en-US" sz="2000" u="sng" dirty="0">
                <a:latin typeface="Garamond" panose="02020404030301010803" pitchFamily="18" charset="0"/>
                <a:hlinkClick r:id="rId4"/>
              </a:rPr>
              <a:t>https://www.messiah.edu/messiahpress</a:t>
            </a:r>
            <a:endParaRPr lang="en-US" sz="2000" dirty="0">
              <a:latin typeface="Garamond" panose="02020404030301010803" pitchFamily="18" charset="0"/>
            </a:endParaRPr>
          </a:p>
          <a:p>
            <a:r>
              <a:rPr lang="en-US" sz="2000" b="1" dirty="0">
                <a:latin typeface="Garamond" panose="02020404030301010803" pitchFamily="18" charset="0"/>
              </a:rPr>
              <a:t>Office Hours: </a:t>
            </a:r>
            <a:r>
              <a:rPr lang="en-US" sz="2000" dirty="0">
                <a:latin typeface="Garamond" panose="02020404030301010803" pitchFamily="18" charset="0"/>
              </a:rPr>
              <a:t>Monday through Friday - 7:30 am to 3:30 pm</a:t>
            </a:r>
          </a:p>
        </p:txBody>
      </p:sp>
      <p:cxnSp>
        <p:nvCxnSpPr>
          <p:cNvPr id="7" name="Straight Connector 6">
            <a:extLst>
              <a:ext uri="{FF2B5EF4-FFF2-40B4-BE49-F238E27FC236}">
                <a16:creationId xmlns:a16="http://schemas.microsoft.com/office/drawing/2014/main" id="{D63F8622-E9F9-2B44-A4B3-310444C53F4D}"/>
              </a:ext>
            </a:extLst>
          </p:cNvPr>
          <p:cNvCxnSpPr/>
          <p:nvPr/>
        </p:nvCxnSpPr>
        <p:spPr>
          <a:xfrm>
            <a:off x="6243638" y="3208484"/>
            <a:ext cx="0" cy="28623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606" name="TextBox 7"/>
          <p:cNvSpPr txBox="1">
            <a:spLocks noChangeArrowheads="1"/>
          </p:cNvSpPr>
          <p:nvPr/>
        </p:nvSpPr>
        <p:spPr bwMode="auto">
          <a:xfrm>
            <a:off x="6410470" y="3208484"/>
            <a:ext cx="49212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000" b="1" dirty="0">
                <a:solidFill>
                  <a:schemeClr val="tx1"/>
                </a:solidFill>
                <a:latin typeface="Garamond" panose="02020404030301010803" pitchFamily="18" charset="0"/>
              </a:rPr>
              <a:t>More than just printing:</a:t>
            </a:r>
            <a:endParaRPr lang="en-US" altLang="en-US" sz="2000" dirty="0">
              <a:solidFill>
                <a:schemeClr val="tx1"/>
              </a:solidFill>
              <a:latin typeface="Garamond" panose="02020404030301010803" pitchFamily="18" charset="0"/>
            </a:endParaRPr>
          </a:p>
          <a:p>
            <a:pPr algn="ctr" eaLnBrk="1" hangingPunct="1">
              <a:spcBef>
                <a:spcPct val="0"/>
              </a:spcBef>
              <a:buClrTx/>
              <a:buSzTx/>
              <a:buFontTx/>
              <a:buNone/>
            </a:pPr>
            <a:r>
              <a:rPr lang="en-US" altLang="en-US" sz="2000" dirty="0">
                <a:solidFill>
                  <a:schemeClr val="tx1"/>
                </a:solidFill>
                <a:latin typeface="Garamond" panose="02020404030301010803" pitchFamily="18" charset="0"/>
              </a:rPr>
              <a:t>Graphic Design</a:t>
            </a:r>
          </a:p>
          <a:p>
            <a:pPr algn="ctr" eaLnBrk="1" hangingPunct="1">
              <a:spcBef>
                <a:spcPct val="0"/>
              </a:spcBef>
              <a:buClrTx/>
              <a:buSzTx/>
              <a:buFontTx/>
              <a:buNone/>
            </a:pPr>
            <a:r>
              <a:rPr lang="en-US" altLang="en-US" sz="2000" dirty="0">
                <a:solidFill>
                  <a:schemeClr val="tx1"/>
                </a:solidFill>
                <a:latin typeface="Garamond" panose="02020404030301010803" pitchFamily="18" charset="0"/>
              </a:rPr>
              <a:t>Posters</a:t>
            </a:r>
          </a:p>
          <a:p>
            <a:pPr algn="ctr" eaLnBrk="1" hangingPunct="1">
              <a:spcBef>
                <a:spcPct val="0"/>
              </a:spcBef>
              <a:buClrTx/>
              <a:buSzTx/>
              <a:buFontTx/>
              <a:buNone/>
            </a:pPr>
            <a:r>
              <a:rPr lang="en-US" altLang="en-US" sz="2000" dirty="0">
                <a:solidFill>
                  <a:schemeClr val="tx1"/>
                </a:solidFill>
                <a:latin typeface="Garamond" panose="02020404030301010803" pitchFamily="18" charset="0"/>
              </a:rPr>
              <a:t>Fliers</a:t>
            </a:r>
          </a:p>
          <a:p>
            <a:pPr algn="ctr" eaLnBrk="1" hangingPunct="1">
              <a:spcBef>
                <a:spcPct val="0"/>
              </a:spcBef>
              <a:buClrTx/>
              <a:buSzTx/>
              <a:buFontTx/>
              <a:buNone/>
            </a:pPr>
            <a:r>
              <a:rPr lang="en-US" altLang="en-US" sz="2000" dirty="0">
                <a:solidFill>
                  <a:schemeClr val="tx1"/>
                </a:solidFill>
                <a:latin typeface="Garamond" panose="02020404030301010803" pitchFamily="18" charset="0"/>
              </a:rPr>
              <a:t>Signs</a:t>
            </a:r>
          </a:p>
          <a:p>
            <a:pPr algn="ctr" eaLnBrk="1" hangingPunct="1">
              <a:spcBef>
                <a:spcPct val="0"/>
              </a:spcBef>
              <a:buClrTx/>
              <a:buSzTx/>
              <a:buFontTx/>
              <a:buNone/>
            </a:pPr>
            <a:r>
              <a:rPr lang="en-US" altLang="en-US" sz="2000" dirty="0">
                <a:solidFill>
                  <a:schemeClr val="tx1"/>
                </a:solidFill>
                <a:latin typeface="Garamond" panose="02020404030301010803" pitchFamily="18" charset="0"/>
              </a:rPr>
              <a:t>Banners</a:t>
            </a:r>
          </a:p>
          <a:p>
            <a:pPr algn="ctr" eaLnBrk="1" hangingPunct="1">
              <a:spcBef>
                <a:spcPct val="0"/>
              </a:spcBef>
              <a:buClrTx/>
              <a:buSzTx/>
              <a:buFontTx/>
              <a:buNone/>
            </a:pPr>
            <a:r>
              <a:rPr lang="en-US" altLang="en-US" sz="2000" dirty="0">
                <a:solidFill>
                  <a:schemeClr val="tx1"/>
                </a:solidFill>
                <a:latin typeface="Garamond" panose="02020404030301010803" pitchFamily="18" charset="0"/>
              </a:rPr>
              <a:t>Laminating</a:t>
            </a:r>
          </a:p>
          <a:p>
            <a:pPr algn="ctr" eaLnBrk="1" hangingPunct="1">
              <a:spcBef>
                <a:spcPct val="0"/>
              </a:spcBef>
              <a:buClrTx/>
              <a:buSzTx/>
              <a:buFontTx/>
              <a:buNone/>
            </a:pPr>
            <a:r>
              <a:rPr lang="en-US" altLang="en-US" sz="2000" b="1" dirty="0">
                <a:solidFill>
                  <a:schemeClr val="tx1"/>
                </a:solidFill>
                <a:latin typeface="Garamond" panose="02020404030301010803" pitchFamily="18" charset="0"/>
                <a:hlinkClick r:id="rId5"/>
              </a:rPr>
              <a:t>Click here for a full list of services.</a:t>
            </a:r>
            <a:endParaRPr lang="en-US" altLang="en-US" sz="2000" b="1" dirty="0">
              <a:solidFill>
                <a:schemeClr val="tx1"/>
              </a:solidFill>
              <a:latin typeface="Garamond" panose="02020404030301010803" pitchFamily="18" charset="0"/>
            </a:endParaRPr>
          </a:p>
          <a:p>
            <a:pPr algn="ctr" eaLnBrk="1" hangingPunct="1">
              <a:spcBef>
                <a:spcPct val="0"/>
              </a:spcBef>
              <a:buClrTx/>
              <a:buSzTx/>
              <a:buFontTx/>
              <a:buNone/>
            </a:pPr>
            <a:endParaRPr lang="en-US" altLang="en-US" sz="2000" dirty="0">
              <a:solidFill>
                <a:schemeClr val="tx1"/>
              </a:solidFill>
              <a:latin typeface="Garamond" panose="02020404030301010803"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1681018" y="1003300"/>
            <a:ext cx="8612332" cy="927100"/>
          </a:xfrm>
        </p:spPr>
        <p:txBody>
          <a:bodyPr>
            <a:normAutofit fontScale="90000"/>
          </a:bodyPr>
          <a:lstStyle/>
          <a:p>
            <a:pPr algn="ctr" eaLnBrk="1" hangingPunct="1"/>
            <a:r>
              <a:rPr lang="en-US" altLang="en-US" sz="4400" dirty="0">
                <a:latin typeface="Garamond" panose="02020404030301010803" pitchFamily="18" charset="0"/>
              </a:rPr>
              <a:t>Mass Emails</a:t>
            </a:r>
          </a:p>
        </p:txBody>
      </p:sp>
      <p:sp>
        <p:nvSpPr>
          <p:cNvPr id="21507" name="Text Placeholder 2"/>
          <p:cNvSpPr>
            <a:spLocks noGrp="1"/>
          </p:cNvSpPr>
          <p:nvPr>
            <p:ph type="body" idx="1"/>
          </p:nvPr>
        </p:nvSpPr>
        <p:spPr>
          <a:xfrm>
            <a:off x="4568032" y="3682495"/>
            <a:ext cx="3048000" cy="895061"/>
          </a:xfrm>
          <a:ln>
            <a:solidFill>
              <a:srgbClr val="FF0000"/>
            </a:solidFill>
          </a:ln>
        </p:spPr>
        <p:txBody>
          <a:bodyPr/>
          <a:lstStyle/>
          <a:p>
            <a:pPr algn="ctr" eaLnBrk="1" hangingPunct="1">
              <a:spcBef>
                <a:spcPct val="0"/>
              </a:spcBef>
            </a:pPr>
            <a:r>
              <a:rPr lang="en-US" altLang="en-US" dirty="0">
                <a:solidFill>
                  <a:schemeClr val="tx1"/>
                </a:solidFill>
                <a:latin typeface="Garamond" panose="02020404030301010803" pitchFamily="18" charset="0"/>
              </a:rPr>
              <a:t>Link to submit Mass Emails is in Falcon Link</a:t>
            </a:r>
          </a:p>
        </p:txBody>
      </p:sp>
      <p:sp>
        <p:nvSpPr>
          <p:cNvPr id="21508" name="Text Placeholder 4"/>
          <p:cNvSpPr>
            <a:spLocks noGrp="1"/>
          </p:cNvSpPr>
          <p:nvPr>
            <p:ph type="body" sz="quarter" idx="3"/>
          </p:nvPr>
        </p:nvSpPr>
        <p:spPr>
          <a:xfrm>
            <a:off x="638175" y="2559050"/>
            <a:ext cx="3146425" cy="4037013"/>
          </a:xfrm>
        </p:spPr>
        <p:txBody>
          <a:bodyPr/>
          <a:lstStyle/>
          <a:p>
            <a:pPr algn="ctr" eaLnBrk="1" hangingPunct="1"/>
            <a:r>
              <a:rPr lang="en-US" altLang="en-US" dirty="0">
                <a:solidFill>
                  <a:schemeClr val="tx1"/>
                </a:solidFill>
                <a:latin typeface="Garamond" panose="02020404030301010803" pitchFamily="18" charset="0"/>
              </a:rPr>
              <a:t>Only </a:t>
            </a:r>
            <a:r>
              <a:rPr lang="en-US" altLang="en-US" b="1" dirty="0">
                <a:solidFill>
                  <a:srgbClr val="FF0000"/>
                </a:solidFill>
                <a:latin typeface="Garamond" panose="02020404030301010803" pitchFamily="18" charset="0"/>
              </a:rPr>
              <a:t>ONE REQUEST PER EVENT</a:t>
            </a:r>
            <a:r>
              <a:rPr lang="en-US" altLang="en-US" dirty="0">
                <a:solidFill>
                  <a:srgbClr val="FF0000"/>
                </a:solidFill>
                <a:latin typeface="Garamond" panose="02020404030301010803" pitchFamily="18" charset="0"/>
              </a:rPr>
              <a:t> </a:t>
            </a:r>
            <a:r>
              <a:rPr lang="en-US" altLang="en-US" dirty="0">
                <a:solidFill>
                  <a:schemeClr val="tx1"/>
                </a:solidFill>
                <a:latin typeface="Garamond" panose="02020404030301010803" pitchFamily="18" charset="0"/>
              </a:rPr>
              <a:t>is permitted. </a:t>
            </a:r>
            <a:br>
              <a:rPr lang="en-US" altLang="en-US" dirty="0">
                <a:solidFill>
                  <a:schemeClr val="tx1"/>
                </a:solidFill>
                <a:latin typeface="Garamond" panose="02020404030301010803" pitchFamily="18" charset="0"/>
              </a:rPr>
            </a:br>
            <a:r>
              <a:rPr lang="en-US" altLang="en-US" dirty="0">
                <a:solidFill>
                  <a:schemeClr val="tx1"/>
                </a:solidFill>
                <a:latin typeface="Garamond" panose="02020404030301010803" pitchFamily="18" charset="0"/>
              </a:rPr>
              <a:t>Your request must be submitted at the minimum of 2 business days prior to the distribution date. </a:t>
            </a:r>
          </a:p>
          <a:p>
            <a:pPr eaLnBrk="1" hangingPunct="1"/>
            <a:endParaRPr lang="en-US" altLang="en-US" dirty="0"/>
          </a:p>
        </p:txBody>
      </p:sp>
      <p:sp>
        <p:nvSpPr>
          <p:cNvPr id="21509" name="Text Placeholder 6"/>
          <p:cNvSpPr>
            <a:spLocks noGrp="1"/>
          </p:cNvSpPr>
          <p:nvPr>
            <p:ph type="body" sz="quarter" idx="13"/>
          </p:nvPr>
        </p:nvSpPr>
        <p:spPr>
          <a:xfrm>
            <a:off x="7945438" y="2327275"/>
            <a:ext cx="3868737" cy="4037013"/>
          </a:xfrm>
        </p:spPr>
        <p:txBody>
          <a:bodyPr/>
          <a:lstStyle/>
          <a:p>
            <a:pPr algn="ctr" eaLnBrk="1" hangingPunct="1">
              <a:spcBef>
                <a:spcPct val="0"/>
              </a:spcBef>
            </a:pPr>
            <a:r>
              <a:rPr lang="en-US" altLang="en-US" dirty="0">
                <a:solidFill>
                  <a:schemeClr val="tx1"/>
                </a:solidFill>
                <a:latin typeface="Garamond" panose="02020404030301010803" pitchFamily="18" charset="0"/>
              </a:rPr>
              <a:t>Mass emails must be approved by your club advisor </a:t>
            </a:r>
            <a:r>
              <a:rPr lang="en-US" altLang="en-US" b="1" dirty="0">
                <a:solidFill>
                  <a:schemeClr val="tx1"/>
                </a:solidFill>
                <a:latin typeface="Garamond" panose="02020404030301010803" pitchFamily="18" charset="0"/>
              </a:rPr>
              <a:t>first</a:t>
            </a:r>
            <a:r>
              <a:rPr lang="en-US" altLang="en-US" dirty="0">
                <a:solidFill>
                  <a:schemeClr val="tx1"/>
                </a:solidFill>
                <a:latin typeface="Garamond" panose="02020404030301010803" pitchFamily="18" charset="0"/>
              </a:rPr>
              <a:t>.  You must plan ahead for that approval. If you think that your advisor will be away, out of office, or not responding to emails, be sure that you submit the mass email request far enough in advance.</a:t>
            </a:r>
          </a:p>
        </p:txBody>
      </p:sp>
      <p:cxnSp>
        <p:nvCxnSpPr>
          <p:cNvPr id="10" name="Straight Connector 9">
            <a:extLst>
              <a:ext uri="{FF2B5EF4-FFF2-40B4-BE49-F238E27FC236}">
                <a16:creationId xmlns:a16="http://schemas.microsoft.com/office/drawing/2014/main" id="{977BAA03-14C8-1648-87E8-A19F087DCCEA}"/>
              </a:ext>
            </a:extLst>
          </p:cNvPr>
          <p:cNvCxnSpPr/>
          <p:nvPr/>
        </p:nvCxnSpPr>
        <p:spPr>
          <a:xfrm>
            <a:off x="4397375" y="3011055"/>
            <a:ext cx="0" cy="3585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96353C4-7290-4146-AAFF-274C9E6782AF}"/>
              </a:ext>
            </a:extLst>
          </p:cNvPr>
          <p:cNvCxnSpPr/>
          <p:nvPr/>
        </p:nvCxnSpPr>
        <p:spPr>
          <a:xfrm>
            <a:off x="7786688" y="3011055"/>
            <a:ext cx="0" cy="3585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blackWhite">
          <a:xfrm>
            <a:off x="704920" y="1673234"/>
            <a:ext cx="4590288" cy="1203828"/>
          </a:xfrm>
          <a:prstGeom prst="rect">
            <a:avLst/>
          </a:prstGeom>
          <a:solidFill>
            <a:srgbClr val="FFFFFF"/>
          </a:solidFill>
          <a:ln w="31750" cap="sq">
            <a:solidFill>
              <a:srgbClr val="404040"/>
            </a:solidFill>
            <a:miter lim="800000"/>
          </a:ln>
        </p:spPr>
        <p:txBody>
          <a:bodyPr vert="horz" lIns="182880" tIns="182880" rIns="182880" bIns="182880" rtlCol="0" anchor="ctr" anchorCtr="1">
            <a:normAutofit/>
          </a:bodyPr>
          <a:lstStyle>
            <a:lvl1pPr algn="ctr" defTabSz="914400" rtl="0" eaLnBrk="1" latinLnBrk="0" hangingPunct="1">
              <a:lnSpc>
                <a:spcPct val="90000"/>
              </a:lnSpc>
              <a:spcBef>
                <a:spcPct val="0"/>
              </a:spcBef>
              <a:buNone/>
              <a:defRPr sz="2200" kern="1200" cap="all" spc="200" baseline="0">
                <a:solidFill>
                  <a:srgbClr val="262626"/>
                </a:solidFill>
                <a:latin typeface="+mj-lt"/>
                <a:ea typeface="+mj-ea"/>
                <a:cs typeface="+mj-cs"/>
              </a:defRPr>
            </a:lvl1pPr>
          </a:lstStyle>
          <a:p>
            <a:r>
              <a:rPr lang="en-US" sz="4000" dirty="0">
                <a:latin typeface="Garamond" panose="02020404030301010803" pitchFamily="18" charset="0"/>
              </a:rPr>
              <a:t>Sending Mail</a:t>
            </a:r>
          </a:p>
        </p:txBody>
      </p:sp>
      <p:sp>
        <p:nvSpPr>
          <p:cNvPr id="6" name="Content Placeholder 2"/>
          <p:cNvSpPr txBox="1">
            <a:spLocks/>
          </p:cNvSpPr>
          <p:nvPr/>
        </p:nvSpPr>
        <p:spPr>
          <a:xfrm>
            <a:off x="6714308" y="804671"/>
            <a:ext cx="4911635" cy="555693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900" kern="1200">
                <a:solidFill>
                  <a:schemeClr val="tx1"/>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2000" dirty="0">
                <a:latin typeface="Garamond" panose="02020404030301010803" pitchFamily="18" charset="0"/>
              </a:rPr>
              <a:t>Make sure the destination address is easy to read. The address can be written clearly or you can print out a strip of paper with the address on it and tape it (thoroughly!) to the package.</a:t>
            </a:r>
          </a:p>
          <a:p>
            <a:r>
              <a:rPr lang="en-US" sz="2000" dirty="0">
                <a:latin typeface="Garamond" panose="02020404030301010803" pitchFamily="18" charset="0"/>
              </a:rPr>
              <a:t>Follow the same directions as above for the return address in case your package needs to be returned to you.</a:t>
            </a:r>
          </a:p>
          <a:p>
            <a:r>
              <a:rPr lang="en-US" sz="2000" dirty="0">
                <a:latin typeface="Garamond" panose="02020404030301010803" pitchFamily="18" charset="0"/>
              </a:rPr>
              <a:t>Make sure each package or letter is sealed very tightly – add tape if needed.</a:t>
            </a:r>
          </a:p>
          <a:p>
            <a:r>
              <a:rPr lang="en-US" sz="2000" dirty="0">
                <a:latin typeface="Garamond" panose="02020404030301010803" pitchFamily="18" charset="0"/>
              </a:rPr>
              <a:t>If you are sending anything bigger than a standard envelope (or a very heavy envelope), make sure it has the appropriate postage.</a:t>
            </a:r>
          </a:p>
          <a:p>
            <a:r>
              <a:rPr lang="en-US" sz="2000" b="1" u="sng" dirty="0">
                <a:latin typeface="Garamond" panose="02020404030301010803" pitchFamily="18" charset="0"/>
              </a:rPr>
              <a:t>The Campus Store can add postage for you.</a:t>
            </a:r>
            <a:r>
              <a:rPr lang="en-US" sz="2000" b="1" dirty="0">
                <a:latin typeface="Garamond" panose="02020404030301010803" pitchFamily="18" charset="0"/>
              </a:rPr>
              <a:t> In order for them to do that, you need to fill out the form and attach it to the letter/package.</a:t>
            </a:r>
            <a:br>
              <a:rPr lang="en-US" sz="2000" b="1" dirty="0">
                <a:latin typeface="Garamond" panose="02020404030301010803" pitchFamily="18" charset="0"/>
              </a:rPr>
            </a:br>
            <a:r>
              <a:rPr lang="en-US" sz="2000" u="sng" dirty="0">
                <a:latin typeface="Garamond" panose="02020404030301010803" pitchFamily="18" charset="0"/>
                <a:hlinkClick r:id="rId2"/>
              </a:rPr>
              <a:t>https://messiah.edu/metered-mail</a:t>
            </a:r>
            <a:endParaRPr lang="en-US" sz="2000" i="1" dirty="0">
              <a:latin typeface="Garamond" panose="02020404030301010803" pitchFamily="18" charset="0"/>
            </a:endParaRPr>
          </a:p>
        </p:txBody>
      </p:sp>
      <p:sp>
        <p:nvSpPr>
          <p:cNvPr id="7" name="Text Placeholder 3"/>
          <p:cNvSpPr txBox="1">
            <a:spLocks/>
          </p:cNvSpPr>
          <p:nvPr/>
        </p:nvSpPr>
        <p:spPr>
          <a:xfrm>
            <a:off x="1102684" y="3254433"/>
            <a:ext cx="3794760" cy="2845921"/>
          </a:xfrm>
          <a:prstGeom prst="rect">
            <a:avLst/>
          </a:prstGeom>
        </p:spPr>
        <p:txBody>
          <a:bodyPr vert="horz" lIns="91440" tIns="45720" rIns="91440" bIns="45720" rtlCol="0" anchor="t" anchorCtr="1">
            <a:normAutofit fontScale="92500" lnSpcReduction="1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500" kern="1200">
                <a:solidFill>
                  <a:srgbClr val="FFFFFF"/>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2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000"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000" kern="1200" baseline="0">
                <a:solidFill>
                  <a:schemeClr val="tx1"/>
                </a:solidFill>
                <a:latin typeface="+mn-lt"/>
                <a:ea typeface="+mn-ea"/>
                <a:cs typeface="+mn-cs"/>
              </a:defRPr>
            </a:lvl9pPr>
          </a:lstStyle>
          <a:p>
            <a:r>
              <a:rPr lang="en-US" sz="2400" dirty="0">
                <a:latin typeface="Garamond" panose="02020404030301010803" pitchFamily="18" charset="0"/>
              </a:rPr>
              <a:t>If you need to send a letter or a package, such as a thank you gift to a speaker, please make sure to follow these helpful guidelines. </a:t>
            </a:r>
          </a:p>
          <a:p>
            <a:r>
              <a:rPr lang="en-US" sz="2400" b="1" dirty="0">
                <a:latin typeface="Garamond" panose="02020404030301010803" pitchFamily="18" charset="0"/>
              </a:rPr>
              <a:t>If you have questions, please reach out to the Campus Store or Student Engagement for assistance.</a:t>
            </a:r>
          </a:p>
        </p:txBody>
      </p:sp>
    </p:spTree>
    <p:extLst>
      <p:ext uri="{BB962C8B-B14F-4D97-AF65-F5344CB8AC3E}">
        <p14:creationId xmlns:p14="http://schemas.microsoft.com/office/powerpoint/2010/main" val="4213820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eaLnBrk="1" hangingPunct="1"/>
            <a:r>
              <a:rPr lang="en-US" altLang="en-US" sz="4400" dirty="0">
                <a:solidFill>
                  <a:schemeClr val="tx1"/>
                </a:solidFill>
                <a:latin typeface="Garamond" panose="02020404030301010803" pitchFamily="18" charset="0"/>
              </a:rPr>
              <a:t>Questions???</a:t>
            </a:r>
          </a:p>
        </p:txBody>
      </p:sp>
      <p:pic>
        <p:nvPicPr>
          <p:cNvPr id="3" name="Content Placeholder 2"/>
          <p:cNvPicPr>
            <a:picLocks noGrp="1" noChangeAspect="1"/>
          </p:cNvPicPr>
          <p:nvPr>
            <p:ph sz="half" idx="1"/>
          </p:nvPr>
        </p:nvPicPr>
        <p:blipFill>
          <a:blip r:embed="rId2"/>
          <a:stretch>
            <a:fillRect/>
          </a:stretch>
        </p:blipFill>
        <p:spPr>
          <a:xfrm>
            <a:off x="1799764" y="2638044"/>
            <a:ext cx="4296236" cy="3749312"/>
          </a:xfrm>
          <a:prstGeom prst="rect">
            <a:avLst/>
          </a:prstGeom>
        </p:spPr>
      </p:pic>
      <p:sp>
        <p:nvSpPr>
          <p:cNvPr id="32771" name="Text Placeholder 3"/>
          <p:cNvSpPr>
            <a:spLocks noGrp="1"/>
          </p:cNvSpPr>
          <p:nvPr>
            <p:ph sz="half" idx="2"/>
          </p:nvPr>
        </p:nvSpPr>
        <p:spPr>
          <a:xfrm>
            <a:off x="6096001" y="2638044"/>
            <a:ext cx="5170414" cy="3749312"/>
          </a:xfrm>
        </p:spPr>
        <p:txBody>
          <a:bodyPr>
            <a:normAutofit/>
          </a:bodyPr>
          <a:lstStyle/>
          <a:p>
            <a:pPr marL="0" indent="0" algn="ctr" eaLnBrk="1" hangingPunct="1">
              <a:spcBef>
                <a:spcPct val="0"/>
              </a:spcBef>
              <a:buNone/>
            </a:pPr>
            <a:r>
              <a:rPr lang="en-US" altLang="en-US" sz="2000" b="1" dirty="0">
                <a:solidFill>
                  <a:schemeClr val="tx1"/>
                </a:solidFill>
                <a:latin typeface="Garamond" panose="02020404030301010803" pitchFamily="18" charset="0"/>
              </a:rPr>
              <a:t>Contact: Ashley Barnes</a:t>
            </a:r>
          </a:p>
          <a:p>
            <a:pPr marL="0" indent="0" algn="ctr" eaLnBrk="1" hangingPunct="1">
              <a:spcBef>
                <a:spcPct val="0"/>
              </a:spcBef>
              <a:buNone/>
            </a:pPr>
            <a:r>
              <a:rPr lang="en-US" altLang="en-US" sz="1000" b="1" dirty="0">
                <a:solidFill>
                  <a:schemeClr val="tx1"/>
                </a:solidFill>
                <a:latin typeface="Garamond" panose="02020404030301010803" pitchFamily="18" charset="0"/>
              </a:rPr>
              <a:t> </a:t>
            </a:r>
            <a:br>
              <a:rPr lang="en-US" altLang="en-US" sz="2000" b="1" dirty="0">
                <a:solidFill>
                  <a:schemeClr val="tx1"/>
                </a:solidFill>
                <a:latin typeface="Garamond" panose="02020404030301010803" pitchFamily="18" charset="0"/>
              </a:rPr>
            </a:br>
            <a:r>
              <a:rPr lang="en-US" altLang="en-US" sz="2000" b="1" dirty="0">
                <a:solidFill>
                  <a:schemeClr val="tx1"/>
                </a:solidFill>
                <a:latin typeface="Garamond" panose="02020404030301010803" pitchFamily="18" charset="0"/>
                <a:hlinkClick r:id="rId3"/>
              </a:rPr>
              <a:t>studentengagement@messiah.edu</a:t>
            </a:r>
            <a:r>
              <a:rPr lang="en-US" altLang="en-US" sz="2000" b="1" dirty="0">
                <a:solidFill>
                  <a:schemeClr val="tx1"/>
                </a:solidFill>
                <a:latin typeface="Garamond" panose="02020404030301010803" pitchFamily="18" charset="0"/>
              </a:rPr>
              <a:t> </a:t>
            </a:r>
          </a:p>
          <a:p>
            <a:pPr marL="0" indent="0" algn="ctr" eaLnBrk="1" hangingPunct="1">
              <a:spcBef>
                <a:spcPct val="0"/>
              </a:spcBef>
              <a:buNone/>
            </a:pPr>
            <a:r>
              <a:rPr lang="en-US" altLang="en-US" sz="1000" b="1" dirty="0">
                <a:solidFill>
                  <a:schemeClr val="tx1"/>
                </a:solidFill>
                <a:latin typeface="Garamond" panose="02020404030301010803" pitchFamily="18" charset="0"/>
              </a:rPr>
              <a:t> </a:t>
            </a:r>
          </a:p>
          <a:p>
            <a:pPr marL="0" indent="0" algn="ctr" eaLnBrk="1" hangingPunct="1">
              <a:spcBef>
                <a:spcPct val="0"/>
              </a:spcBef>
              <a:buNone/>
            </a:pPr>
            <a:r>
              <a:rPr lang="en-US" altLang="en-US" sz="2000" b="1" dirty="0">
                <a:solidFill>
                  <a:schemeClr val="tx1"/>
                </a:solidFill>
                <a:latin typeface="Garamond" panose="02020404030301010803" pitchFamily="18" charset="0"/>
              </a:rPr>
              <a:t>Larsen Union</a:t>
            </a:r>
          </a:p>
          <a:p>
            <a:pPr marL="0" indent="0" algn="ctr" eaLnBrk="1" hangingPunct="1">
              <a:spcBef>
                <a:spcPct val="0"/>
              </a:spcBef>
              <a:buNone/>
            </a:pPr>
            <a:r>
              <a:rPr lang="en-US" altLang="en-US" sz="2000" b="1" dirty="0">
                <a:solidFill>
                  <a:schemeClr val="tx1"/>
                </a:solidFill>
                <a:latin typeface="Garamond" panose="02020404030301010803" pitchFamily="18" charset="0"/>
              </a:rPr>
              <a:t>2</a:t>
            </a:r>
            <a:r>
              <a:rPr lang="en-US" altLang="en-US" sz="2000" b="1" baseline="30000" dirty="0">
                <a:solidFill>
                  <a:schemeClr val="tx1"/>
                </a:solidFill>
                <a:latin typeface="Garamond" panose="02020404030301010803" pitchFamily="18" charset="0"/>
              </a:rPr>
              <a:t>nd</a:t>
            </a:r>
            <a:r>
              <a:rPr lang="en-US" altLang="en-US" sz="2000" b="1" dirty="0">
                <a:solidFill>
                  <a:schemeClr val="tx1"/>
                </a:solidFill>
                <a:latin typeface="Garamond" panose="02020404030301010803" pitchFamily="18" charset="0"/>
              </a:rPr>
              <a:t> floor reception desk</a:t>
            </a:r>
          </a:p>
          <a:p>
            <a:pPr marL="0" indent="0" algn="ctr" eaLnBrk="1" hangingPunct="1">
              <a:spcBef>
                <a:spcPct val="0"/>
              </a:spcBef>
              <a:buNone/>
            </a:pPr>
            <a:r>
              <a:rPr lang="en-US" altLang="en-US" sz="1000" b="1" dirty="0">
                <a:solidFill>
                  <a:schemeClr val="tx1"/>
                </a:solidFill>
                <a:latin typeface="Garamond" panose="02020404030301010803" pitchFamily="18" charset="0"/>
              </a:rPr>
              <a:t> </a:t>
            </a:r>
          </a:p>
          <a:p>
            <a:pPr marL="0" indent="0" algn="ctr" eaLnBrk="1" hangingPunct="1">
              <a:spcBef>
                <a:spcPct val="0"/>
              </a:spcBef>
              <a:buNone/>
            </a:pPr>
            <a:r>
              <a:rPr lang="en-US" altLang="en-US" sz="2000" b="1" dirty="0">
                <a:solidFill>
                  <a:schemeClr val="tx1"/>
                </a:solidFill>
                <a:latin typeface="Garamond" panose="02020404030301010803" pitchFamily="18" charset="0"/>
              </a:rPr>
              <a:t>OSE Business Hours: Mon-Fri 8 am - 4:30 pm</a:t>
            </a:r>
          </a:p>
          <a:p>
            <a:pPr marL="0" indent="0" algn="ctr" eaLnBrk="1" hangingPunct="1">
              <a:spcBef>
                <a:spcPct val="0"/>
              </a:spcBef>
              <a:buNone/>
            </a:pPr>
            <a:r>
              <a:rPr lang="en-US" altLang="en-US" sz="2000" b="1" dirty="0">
                <a:solidFill>
                  <a:schemeClr val="tx1"/>
                </a:solidFill>
                <a:latin typeface="Garamond" panose="02020404030301010803" pitchFamily="18" charset="0"/>
              </a:rPr>
              <a:t>Ashley’s Office Hours: Mon-Fri 8 am – 1 pm</a:t>
            </a:r>
          </a:p>
          <a:p>
            <a:pPr marL="0" indent="0" algn="ctr" eaLnBrk="1" hangingPunct="1">
              <a:spcBef>
                <a:spcPct val="0"/>
              </a:spcBef>
              <a:buNone/>
            </a:pPr>
            <a:r>
              <a:rPr lang="en-US" altLang="en-US" sz="2000" b="1" dirty="0">
                <a:solidFill>
                  <a:schemeClr val="tx1"/>
                </a:solidFill>
                <a:latin typeface="Garamond" panose="02020404030301010803" pitchFamily="18" charset="0"/>
              </a:rPr>
              <a:t>SAB Desk Hours: Mon-Fri 4 pm – midnight,</a:t>
            </a:r>
          </a:p>
          <a:p>
            <a:pPr marL="0" indent="0" algn="ctr" eaLnBrk="1" hangingPunct="1">
              <a:spcBef>
                <a:spcPct val="0"/>
              </a:spcBef>
              <a:buNone/>
            </a:pPr>
            <a:r>
              <a:rPr lang="en-US" altLang="en-US" sz="2000" b="1" dirty="0">
                <a:solidFill>
                  <a:schemeClr val="tx1"/>
                </a:solidFill>
                <a:latin typeface="Garamond" panose="02020404030301010803" pitchFamily="18" charset="0"/>
              </a:rPr>
              <a:t>Sat &amp; Sun 1 pm – midnight</a:t>
            </a:r>
          </a:p>
          <a:p>
            <a:pPr marL="0" indent="0" algn="ctr" eaLnBrk="1" hangingPunct="1">
              <a:spcBef>
                <a:spcPct val="0"/>
              </a:spcBef>
              <a:buNone/>
            </a:pPr>
            <a:endParaRPr lang="en-US" altLang="en-US" sz="1000" b="1" dirty="0">
              <a:solidFill>
                <a:schemeClr val="tx1"/>
              </a:solidFill>
              <a:latin typeface="Garamond" panose="02020404030301010803" pitchFamily="18" charset="0"/>
            </a:endParaRPr>
          </a:p>
          <a:p>
            <a:pPr marL="0" indent="0" algn="ctr" eaLnBrk="1" hangingPunct="1">
              <a:buNone/>
            </a:pPr>
            <a:r>
              <a:rPr lang="en-US" altLang="en-US" sz="2000" b="1" dirty="0">
                <a:solidFill>
                  <a:srgbClr val="FF0000"/>
                </a:solidFill>
                <a:latin typeface="Garamond" panose="02020404030301010803" pitchFamily="18" charset="0"/>
              </a:rPr>
              <a:t>Search “Club Forms” on Falcon Link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CE6F3-8691-1A46-2D0C-73CCC22B4864}"/>
              </a:ext>
            </a:extLst>
          </p:cNvPr>
          <p:cNvSpPr>
            <a:spLocks noGrp="1"/>
          </p:cNvSpPr>
          <p:nvPr>
            <p:ph type="title"/>
          </p:nvPr>
        </p:nvSpPr>
        <p:spPr>
          <a:xfrm>
            <a:off x="804672" y="926756"/>
            <a:ext cx="4486656" cy="1141497"/>
          </a:xfrm>
        </p:spPr>
        <p:txBody>
          <a:bodyPr/>
          <a:lstStyle/>
          <a:p>
            <a:r>
              <a:rPr lang="en-US" sz="4000" dirty="0">
                <a:latin typeface="Garamond" panose="02020404030301010803" pitchFamily="18" charset="0"/>
              </a:rPr>
              <a:t>Club sports</a:t>
            </a:r>
          </a:p>
        </p:txBody>
      </p:sp>
      <p:sp>
        <p:nvSpPr>
          <p:cNvPr id="6" name="Text Placeholder 5">
            <a:extLst>
              <a:ext uri="{FF2B5EF4-FFF2-40B4-BE49-F238E27FC236}">
                <a16:creationId xmlns:a16="http://schemas.microsoft.com/office/drawing/2014/main" id="{9C7F7629-B3FF-207B-B503-729890ADD1E2}"/>
              </a:ext>
            </a:extLst>
          </p:cNvPr>
          <p:cNvSpPr>
            <a:spLocks noGrp="1"/>
          </p:cNvSpPr>
          <p:nvPr>
            <p:ph type="body" sz="half" idx="2"/>
          </p:nvPr>
        </p:nvSpPr>
        <p:spPr>
          <a:xfrm>
            <a:off x="804672" y="2273417"/>
            <a:ext cx="4486656" cy="4404220"/>
          </a:xfrm>
        </p:spPr>
        <p:txBody>
          <a:bodyPr>
            <a:normAutofit fontScale="92500" lnSpcReduction="20000"/>
          </a:bodyPr>
          <a:lstStyle/>
          <a:p>
            <a:pPr>
              <a:buClr>
                <a:schemeClr val="bg1"/>
              </a:buClr>
            </a:pPr>
            <a:r>
              <a:rPr lang="en-US" sz="1800" b="1" u="sng" dirty="0">
                <a:latin typeface="Garamond" panose="02020404030301010803" pitchFamily="18" charset="0"/>
              </a:rPr>
              <a:t>EXTRAS:</a:t>
            </a:r>
          </a:p>
          <a:p>
            <a:pPr marL="285750" indent="-285750" algn="l">
              <a:buClr>
                <a:schemeClr val="bg1"/>
              </a:buClr>
              <a:buFont typeface="Arial" panose="020B0604020202020204" pitchFamily="34" charset="0"/>
              <a:buChar char="•"/>
            </a:pPr>
            <a:r>
              <a:rPr lang="en-US" sz="1800" dirty="0">
                <a:latin typeface="Garamond" panose="02020404030301010803" pitchFamily="18" charset="0"/>
              </a:rPr>
              <a:t>Facility priority of scheduling:</a:t>
            </a:r>
          </a:p>
          <a:p>
            <a:pPr algn="l"/>
            <a:r>
              <a:rPr lang="en-US" sz="1400" b="0" i="0" u="none" strike="noStrike" baseline="0" dirty="0">
                <a:latin typeface="Garamond" panose="02020404030301010803" pitchFamily="18" charset="0"/>
              </a:rPr>
              <a:t>	Priority “A” Messiah University Academic Activities</a:t>
            </a:r>
          </a:p>
          <a:p>
            <a:pPr algn="l"/>
            <a:r>
              <a:rPr lang="en-US" sz="1400" b="0" i="0" u="none" strike="noStrike" baseline="0" dirty="0">
                <a:latin typeface="Garamond" panose="02020404030301010803" pitchFamily="18" charset="0"/>
              </a:rPr>
              <a:t>	Priority “B” Messiah University Sponsored Events</a:t>
            </a:r>
          </a:p>
          <a:p>
            <a:pPr algn="l"/>
            <a:r>
              <a:rPr lang="en-US" sz="1400" b="0" i="0" u="none" strike="noStrike" baseline="0" dirty="0">
                <a:latin typeface="Garamond" panose="02020404030301010803" pitchFamily="18" charset="0"/>
              </a:rPr>
              <a:t>	Priority “C” Intercollegiate Activities</a:t>
            </a:r>
          </a:p>
          <a:p>
            <a:pPr algn="l"/>
            <a:r>
              <a:rPr lang="en-US" sz="1400" b="0" i="0" u="none" strike="noStrike" baseline="0" dirty="0">
                <a:latin typeface="Garamond" panose="02020404030301010803" pitchFamily="18" charset="0"/>
              </a:rPr>
              <a:t>	Priority “D” Student Programs Sponsored Events</a:t>
            </a:r>
          </a:p>
          <a:p>
            <a:pPr algn="l"/>
            <a:r>
              <a:rPr lang="en-US" sz="1400" b="0" i="0" u="none" strike="noStrike" baseline="0" dirty="0">
                <a:latin typeface="Garamond" panose="02020404030301010803" pitchFamily="18" charset="0"/>
              </a:rPr>
              <a:t>	Priority “E” Open Gym</a:t>
            </a:r>
          </a:p>
          <a:p>
            <a:pPr algn="l"/>
            <a:r>
              <a:rPr lang="en-US" sz="1400" b="0" i="0" u="none" strike="noStrike" baseline="0" dirty="0">
                <a:latin typeface="Garamond" panose="02020404030301010803" pitchFamily="18" charset="0"/>
              </a:rPr>
              <a:t>	Priority “F” General Public/External Events</a:t>
            </a:r>
            <a:endParaRPr lang="en-US" sz="1400" dirty="0">
              <a:latin typeface="Garamond" panose="02020404030301010803" pitchFamily="18" charset="0"/>
            </a:endParaRPr>
          </a:p>
          <a:p>
            <a:pPr marL="285750" indent="-285750" algn="l">
              <a:buClr>
                <a:schemeClr val="bg1"/>
              </a:buClr>
              <a:buFont typeface="Arial" panose="020B0604020202020204" pitchFamily="34" charset="0"/>
              <a:buChar char="•"/>
            </a:pPr>
            <a:r>
              <a:rPr lang="en-US" sz="1800" dirty="0">
                <a:latin typeface="Garamond" panose="02020404030301010803" pitchFamily="18" charset="0"/>
              </a:rPr>
              <a:t>Club sports cannot request indoor facilities at any time.</a:t>
            </a:r>
          </a:p>
          <a:p>
            <a:pPr marL="285750" indent="-285750" algn="l">
              <a:buClr>
                <a:schemeClr val="bg1"/>
              </a:buClr>
              <a:buFont typeface="Arial" panose="020B0604020202020204" pitchFamily="34" charset="0"/>
              <a:buChar char="•"/>
            </a:pPr>
            <a:r>
              <a:rPr lang="en-US" sz="1800" dirty="0">
                <a:latin typeface="Garamond" panose="02020404030301010803" pitchFamily="18" charset="0"/>
              </a:rPr>
              <a:t>Damaged property must be reported immediately, and the club must be willing to cover the cost of the expense.</a:t>
            </a:r>
          </a:p>
          <a:p>
            <a:pPr marL="285750" indent="-285750" algn="l">
              <a:buClr>
                <a:schemeClr val="bg1"/>
              </a:buClr>
              <a:buFont typeface="Arial" panose="020B0604020202020204" pitchFamily="34" charset="0"/>
              <a:buChar char="•"/>
            </a:pPr>
            <a:r>
              <a:rPr lang="en-US" sz="1800" dirty="0">
                <a:latin typeface="Garamond" panose="02020404030301010803" pitchFamily="18" charset="0"/>
              </a:rPr>
              <a:t>For anything compliance-related, reach out to Rico </a:t>
            </a:r>
            <a:r>
              <a:rPr lang="en-US" sz="1800" dirty="0">
                <a:latin typeface="Garamond" panose="02020404030301010803" pitchFamily="18" charset="0"/>
                <a:hlinkClick r:id="rId2"/>
              </a:rPr>
              <a:t>rplummer@messiah.edu</a:t>
            </a:r>
            <a:r>
              <a:rPr lang="en-US" sz="1800" dirty="0">
                <a:latin typeface="Garamond" panose="02020404030301010803" pitchFamily="18" charset="0"/>
              </a:rPr>
              <a:t>.</a:t>
            </a:r>
            <a:endParaRPr lang="en-US" sz="1600" dirty="0"/>
          </a:p>
        </p:txBody>
      </p:sp>
      <p:pic>
        <p:nvPicPr>
          <p:cNvPr id="8" name="Content Placeholder 7" descr="A paper with text on it&#10;&#10;Description automatically generated">
            <a:extLst>
              <a:ext uri="{FF2B5EF4-FFF2-40B4-BE49-F238E27FC236}">
                <a16:creationId xmlns:a16="http://schemas.microsoft.com/office/drawing/2014/main" id="{6B7F9F9E-F7B6-6B25-64E1-8A86E6CDEE30}"/>
              </a:ext>
            </a:extLst>
          </p:cNvPr>
          <p:cNvPicPr>
            <a:picLocks noGrp="1" noChangeAspect="1"/>
          </p:cNvPicPr>
          <p:nvPr>
            <p:ph idx="1"/>
          </p:nvPr>
        </p:nvPicPr>
        <p:blipFill>
          <a:blip r:embed="rId3"/>
          <a:stretch>
            <a:fillRect/>
          </a:stretch>
        </p:blipFill>
        <p:spPr>
          <a:xfrm>
            <a:off x="7288040" y="804863"/>
            <a:ext cx="3711921" cy="5248275"/>
          </a:xfrm>
        </p:spPr>
      </p:pic>
    </p:spTree>
    <p:extLst>
      <p:ext uri="{BB962C8B-B14F-4D97-AF65-F5344CB8AC3E}">
        <p14:creationId xmlns:p14="http://schemas.microsoft.com/office/powerpoint/2010/main" val="3421943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19533" y="1562317"/>
            <a:ext cx="5186825" cy="1141497"/>
          </a:xfrm>
        </p:spPr>
        <p:txBody>
          <a:bodyPr>
            <a:noAutofit/>
          </a:bodyPr>
          <a:lstStyle/>
          <a:p>
            <a:r>
              <a:rPr lang="en-US" sz="4000" dirty="0">
                <a:latin typeface="Garamond" panose="02020404030301010803" pitchFamily="18" charset="0"/>
              </a:rPr>
              <a:t>Event approval process</a:t>
            </a:r>
          </a:p>
        </p:txBody>
      </p:sp>
      <p:pic>
        <p:nvPicPr>
          <p:cNvPr id="15" name="Content Placeholder 14"/>
          <p:cNvPicPr>
            <a:picLocks noGrp="1" noChangeAspect="1"/>
          </p:cNvPicPr>
          <p:nvPr>
            <p:ph idx="1"/>
          </p:nvPr>
        </p:nvPicPr>
        <p:blipFill rotWithShape="1">
          <a:blip r:embed="rId2"/>
          <a:srcRect r="1869"/>
          <a:stretch/>
        </p:blipFill>
        <p:spPr>
          <a:xfrm>
            <a:off x="7053944" y="205361"/>
            <a:ext cx="4310742" cy="6403495"/>
          </a:xfrm>
          <a:prstGeom prst="rect">
            <a:avLst/>
          </a:prstGeom>
        </p:spPr>
      </p:pic>
      <p:sp>
        <p:nvSpPr>
          <p:cNvPr id="14" name="Text Placeholder 13"/>
          <p:cNvSpPr>
            <a:spLocks noGrp="1"/>
          </p:cNvSpPr>
          <p:nvPr>
            <p:ph type="body" sz="half" idx="2"/>
          </p:nvPr>
        </p:nvSpPr>
        <p:spPr>
          <a:xfrm>
            <a:off x="1115566" y="3108960"/>
            <a:ext cx="3794760" cy="2090057"/>
          </a:xfrm>
        </p:spPr>
        <p:txBody>
          <a:bodyPr>
            <a:normAutofit/>
          </a:bodyPr>
          <a:lstStyle/>
          <a:p>
            <a:r>
              <a:rPr lang="en-US" sz="2400" dirty="0">
                <a:latin typeface="Garamond" panose="02020404030301010803" pitchFamily="18" charset="0"/>
              </a:rPr>
              <a:t>ALL clubs must go through the event approval process for ALL of their events (repeated events only need to be submitted once).</a:t>
            </a:r>
          </a:p>
        </p:txBody>
      </p:sp>
    </p:spTree>
    <p:extLst>
      <p:ext uri="{BB962C8B-B14F-4D97-AF65-F5344CB8AC3E}">
        <p14:creationId xmlns:p14="http://schemas.microsoft.com/office/powerpoint/2010/main" val="42954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620" y="441154"/>
            <a:ext cx="4486656" cy="1141497"/>
          </a:xfrm>
        </p:spPr>
        <p:txBody>
          <a:bodyPr>
            <a:normAutofit fontScale="90000"/>
          </a:bodyPr>
          <a:lstStyle/>
          <a:p>
            <a:r>
              <a:rPr lang="en-US" sz="4000" dirty="0">
                <a:latin typeface="Garamond" panose="02020404030301010803" pitchFamily="18" charset="0"/>
              </a:rPr>
              <a:t>Special Events</a:t>
            </a:r>
          </a:p>
        </p:txBody>
      </p:sp>
      <p:sp>
        <p:nvSpPr>
          <p:cNvPr id="3" name="Content Placeholder 2"/>
          <p:cNvSpPr>
            <a:spLocks noGrp="1"/>
          </p:cNvSpPr>
          <p:nvPr>
            <p:ph idx="1"/>
          </p:nvPr>
        </p:nvSpPr>
        <p:spPr/>
        <p:txBody>
          <a:bodyPr>
            <a:normAutofit/>
          </a:bodyPr>
          <a:lstStyle/>
          <a:p>
            <a:pPr marL="0" indent="0" algn="ctr">
              <a:buNone/>
            </a:pPr>
            <a:r>
              <a:rPr lang="en-US" sz="2000" b="1" dirty="0">
                <a:latin typeface="Garamond" panose="02020404030301010803" pitchFamily="18" charset="0"/>
              </a:rPr>
              <a:t>Guest Speaker Process</a:t>
            </a:r>
          </a:p>
          <a:p>
            <a:r>
              <a:rPr lang="en-US" sz="2000" dirty="0">
                <a:latin typeface="Garamond" panose="02020404030301010803" pitchFamily="18" charset="0"/>
              </a:rPr>
              <a:t>Submit special event form</a:t>
            </a:r>
          </a:p>
          <a:p>
            <a:r>
              <a:rPr lang="en-US" sz="2000" dirty="0">
                <a:latin typeface="Garamond" panose="02020404030301010803" pitchFamily="18" charset="0"/>
              </a:rPr>
              <a:t>Once your advisor and the director of the Office of Student Engagement (OSE) approves your speaker, we will notify you.</a:t>
            </a:r>
          </a:p>
          <a:p>
            <a:r>
              <a:rPr lang="en-US" sz="2000" dirty="0">
                <a:latin typeface="Garamond" panose="02020404030301010803" pitchFamily="18" charset="0"/>
              </a:rPr>
              <a:t>After you’ve been told your speaker is approved, you will need to send them the Guest Speaker Policy and Agreement Form for them to read and sign.</a:t>
            </a:r>
          </a:p>
          <a:p>
            <a:r>
              <a:rPr lang="en-US" sz="2000" dirty="0">
                <a:latin typeface="Garamond" panose="02020404030301010803" pitchFamily="18" charset="0"/>
              </a:rPr>
              <a:t>The form MUST be submitted to </a:t>
            </a:r>
            <a:r>
              <a:rPr lang="en-US" sz="2000" dirty="0">
                <a:latin typeface="Garamond" panose="02020404030301010803" pitchFamily="18" charset="0"/>
                <a:hlinkClick r:id="rId2"/>
              </a:rPr>
              <a:t>studentengagement@messiah.edu</a:t>
            </a:r>
            <a:r>
              <a:rPr lang="en-US" sz="2000" dirty="0">
                <a:latin typeface="Garamond" panose="02020404030301010803" pitchFamily="18" charset="0"/>
              </a:rPr>
              <a:t> BEFORE your event.</a:t>
            </a:r>
          </a:p>
          <a:p>
            <a:r>
              <a:rPr lang="en-US" sz="2000" i="1" dirty="0">
                <a:latin typeface="Garamond" panose="02020404030301010803" pitchFamily="18" charset="0"/>
              </a:rPr>
              <a:t>This form needs to be filled out even if the speaker is remote.</a:t>
            </a:r>
          </a:p>
        </p:txBody>
      </p:sp>
      <p:sp>
        <p:nvSpPr>
          <p:cNvPr id="4" name="Text Placeholder 3"/>
          <p:cNvSpPr>
            <a:spLocks noGrp="1"/>
          </p:cNvSpPr>
          <p:nvPr>
            <p:ph type="body" sz="half" idx="2"/>
          </p:nvPr>
        </p:nvSpPr>
        <p:spPr>
          <a:xfrm>
            <a:off x="769620" y="1724297"/>
            <a:ext cx="4486656" cy="4329031"/>
          </a:xfrm>
        </p:spPr>
        <p:txBody>
          <a:bodyPr>
            <a:normAutofit/>
          </a:bodyPr>
          <a:lstStyle/>
          <a:p>
            <a:r>
              <a:rPr lang="en-US" sz="2000" dirty="0">
                <a:latin typeface="Garamond" panose="02020404030301010803" pitchFamily="18" charset="0"/>
              </a:rPr>
              <a:t>If you’re having a(n):</a:t>
            </a:r>
          </a:p>
          <a:p>
            <a:r>
              <a:rPr lang="en-US" sz="2000" dirty="0">
                <a:latin typeface="Garamond" panose="02020404030301010803" pitchFamily="18" charset="0"/>
              </a:rPr>
              <a:t>Dance</a:t>
            </a:r>
          </a:p>
          <a:p>
            <a:r>
              <a:rPr lang="en-US" sz="2000" dirty="0">
                <a:latin typeface="Garamond" panose="02020404030301010803" pitchFamily="18" charset="0"/>
              </a:rPr>
              <a:t>Fundraiser</a:t>
            </a:r>
          </a:p>
          <a:p>
            <a:r>
              <a:rPr lang="en-US" sz="2000" dirty="0">
                <a:latin typeface="Garamond" panose="02020404030301010803" pitchFamily="18" charset="0"/>
              </a:rPr>
              <a:t>Off-Campus Guest Speaker</a:t>
            </a:r>
          </a:p>
          <a:p>
            <a:r>
              <a:rPr lang="en-US" sz="2000" dirty="0">
                <a:latin typeface="Garamond" panose="02020404030301010803" pitchFamily="18" charset="0"/>
              </a:rPr>
              <a:t>Off-Campus Vendor</a:t>
            </a:r>
          </a:p>
          <a:p>
            <a:r>
              <a:rPr lang="en-US" sz="2000" dirty="0">
                <a:latin typeface="Garamond" panose="02020404030301010803" pitchFamily="18" charset="0"/>
              </a:rPr>
              <a:t>Showing a Film/Movie</a:t>
            </a:r>
          </a:p>
          <a:p>
            <a:endParaRPr lang="en-US" sz="2000" dirty="0">
              <a:latin typeface="Garamond" panose="02020404030301010803" pitchFamily="18" charset="0"/>
            </a:endParaRPr>
          </a:p>
          <a:p>
            <a:r>
              <a:rPr lang="en-US" sz="2000" dirty="0">
                <a:latin typeface="Garamond" panose="02020404030301010803" pitchFamily="18" charset="0"/>
              </a:rPr>
              <a:t>You MUST also fill out this form BEFORE your event!! </a:t>
            </a:r>
            <a:r>
              <a:rPr lang="en-US" sz="2000" b="1" dirty="0">
                <a:latin typeface="Garamond" panose="02020404030301010803" pitchFamily="18" charset="0"/>
                <a:hlinkClick r:id="rId3"/>
              </a:rPr>
              <a:t>www.messiah.edu/clubeventsform. </a:t>
            </a:r>
            <a:endParaRPr lang="en-US" sz="2000" b="1" dirty="0">
              <a:latin typeface="Garamond" panose="02020404030301010803" pitchFamily="18" charset="0"/>
            </a:endParaRPr>
          </a:p>
          <a:p>
            <a:endParaRPr lang="en-US" sz="2000" dirty="0">
              <a:latin typeface="Garamond" panose="02020404030301010803" pitchFamily="18" charset="0"/>
            </a:endParaRPr>
          </a:p>
          <a:p>
            <a:endParaRPr lang="en-US" sz="2000" dirty="0">
              <a:latin typeface="Garamond" panose="02020404030301010803" pitchFamily="18" charset="0"/>
            </a:endParaRPr>
          </a:p>
        </p:txBody>
      </p:sp>
    </p:spTree>
    <p:extLst>
      <p:ext uri="{BB962C8B-B14F-4D97-AF65-F5344CB8AC3E}">
        <p14:creationId xmlns:p14="http://schemas.microsoft.com/office/powerpoint/2010/main" val="794765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6386" name="Title 3"/>
          <p:cNvSpPr>
            <a:spLocks noGrp="1"/>
          </p:cNvSpPr>
          <p:nvPr>
            <p:ph type="title"/>
          </p:nvPr>
        </p:nvSpPr>
        <p:spPr>
          <a:xfrm>
            <a:off x="1604963" y="901700"/>
            <a:ext cx="8761412" cy="706438"/>
          </a:xfrm>
        </p:spPr>
        <p:txBody>
          <a:bodyPr>
            <a:noAutofit/>
          </a:bodyPr>
          <a:lstStyle/>
          <a:p>
            <a:pPr algn="ctr" eaLnBrk="1" hangingPunct="1"/>
            <a:r>
              <a:rPr lang="en-US" altLang="en-US" sz="3200" dirty="0">
                <a:latin typeface="Garamond" panose="02020404030301010803" pitchFamily="18" charset="0"/>
              </a:rPr>
              <a:t>Reserve Rooms – Virtual EMS</a:t>
            </a:r>
          </a:p>
        </p:txBody>
      </p:sp>
      <p:sp>
        <p:nvSpPr>
          <p:cNvPr id="16387" name="Text Placeholder 4"/>
          <p:cNvSpPr>
            <a:spLocks noGrp="1"/>
          </p:cNvSpPr>
          <p:nvPr>
            <p:ph type="body" idx="1"/>
          </p:nvPr>
        </p:nvSpPr>
        <p:spPr>
          <a:xfrm>
            <a:off x="325334" y="2648776"/>
            <a:ext cx="3321050" cy="3015052"/>
          </a:xfrm>
        </p:spPr>
        <p:txBody>
          <a:bodyPr/>
          <a:lstStyle/>
          <a:p>
            <a:pPr algn="ctr" eaLnBrk="1" hangingPunct="1">
              <a:spcBef>
                <a:spcPct val="0"/>
              </a:spcBef>
            </a:pPr>
            <a:r>
              <a:rPr lang="en-US" altLang="en-US" b="1" dirty="0">
                <a:solidFill>
                  <a:schemeClr val="tx1"/>
                </a:solidFill>
                <a:latin typeface="Garamond" panose="02020404030301010803" pitchFamily="18" charset="0"/>
              </a:rPr>
              <a:t>HOW:</a:t>
            </a:r>
          </a:p>
          <a:p>
            <a:pPr algn="ctr" eaLnBrk="1" hangingPunct="1">
              <a:spcBef>
                <a:spcPct val="0"/>
              </a:spcBef>
            </a:pPr>
            <a:r>
              <a:rPr lang="en-US" altLang="en-US" b="1" dirty="0">
                <a:solidFill>
                  <a:schemeClr val="tx1"/>
                </a:solidFill>
                <a:latin typeface="Garamond" panose="02020404030301010803" pitchFamily="18" charset="0"/>
                <a:hlinkClick r:id="rId2"/>
              </a:rPr>
              <a:t>http://ems.messiah.edu/emswebapp </a:t>
            </a:r>
            <a:endParaRPr lang="en-US" altLang="en-US" b="1" dirty="0">
              <a:solidFill>
                <a:schemeClr val="tx1"/>
              </a:solidFill>
              <a:latin typeface="Garamond" panose="02020404030301010803" pitchFamily="18" charset="0"/>
            </a:endParaRPr>
          </a:p>
          <a:p>
            <a:pPr algn="ctr" eaLnBrk="1" hangingPunct="1">
              <a:spcBef>
                <a:spcPct val="0"/>
              </a:spcBef>
            </a:pPr>
            <a:endParaRPr lang="en-US" altLang="en-US" dirty="0">
              <a:latin typeface="Garamond" panose="02020404030301010803" pitchFamily="18" charset="0"/>
            </a:endParaRPr>
          </a:p>
          <a:p>
            <a:pPr algn="ctr" eaLnBrk="1" hangingPunct="1">
              <a:spcBef>
                <a:spcPct val="0"/>
              </a:spcBef>
            </a:pPr>
            <a:r>
              <a:rPr lang="en-US" altLang="en-US" dirty="0">
                <a:solidFill>
                  <a:schemeClr val="tx1"/>
                </a:solidFill>
                <a:latin typeface="Garamond" panose="02020404030301010803" pitchFamily="18" charset="0"/>
              </a:rPr>
              <a:t>Username:  club account </a:t>
            </a:r>
            <a:r>
              <a:rPr lang="en-US" altLang="en-US" sz="1200" dirty="0">
                <a:solidFill>
                  <a:schemeClr val="tx1"/>
                </a:solidFill>
                <a:latin typeface="Garamond" panose="02020404030301010803" pitchFamily="18" charset="0"/>
              </a:rPr>
              <a:t>(your club’s email address without “@messiah.edu”)          </a:t>
            </a:r>
            <a:r>
              <a:rPr lang="en-US" altLang="en-US" dirty="0">
                <a:solidFill>
                  <a:schemeClr val="tx1"/>
                </a:solidFill>
                <a:latin typeface="Garamond" panose="02020404030301010803" pitchFamily="18" charset="0"/>
              </a:rPr>
              <a:t>Password:  club password</a:t>
            </a:r>
          </a:p>
          <a:p>
            <a:pPr eaLnBrk="1" hangingPunct="1"/>
            <a:endParaRPr lang="en-US" altLang="en-US" dirty="0"/>
          </a:p>
        </p:txBody>
      </p:sp>
      <p:sp>
        <p:nvSpPr>
          <p:cNvPr id="9" name="Text Placeholder 8">
            <a:extLst>
              <a:ext uri="{FF2B5EF4-FFF2-40B4-BE49-F238E27FC236}">
                <a16:creationId xmlns:a16="http://schemas.microsoft.com/office/drawing/2014/main" id="{CBE689A4-A244-BB4D-A994-CEFA1E0D1868}"/>
              </a:ext>
            </a:extLst>
          </p:cNvPr>
          <p:cNvSpPr>
            <a:spLocks noGrp="1"/>
          </p:cNvSpPr>
          <p:nvPr>
            <p:ph type="body" sz="half" idx="18"/>
          </p:nvPr>
        </p:nvSpPr>
        <p:spPr>
          <a:xfrm>
            <a:off x="0" y="5663827"/>
            <a:ext cx="12192000" cy="1697071"/>
          </a:xfrm>
        </p:spPr>
        <p:txBody>
          <a:bodyPr rtlCol="0">
            <a:normAutofit/>
          </a:bodyPr>
          <a:lstStyle/>
          <a:p>
            <a:pPr algn="ctr" eaLnBrk="1" fontAlgn="auto" hangingPunct="1">
              <a:spcAft>
                <a:spcPts val="0"/>
              </a:spcAft>
              <a:buFont typeface="Wingdings 3" charset="2"/>
              <a:buNone/>
              <a:defRPr/>
            </a:pPr>
            <a:r>
              <a:rPr lang="en-US" sz="2400" dirty="0">
                <a:solidFill>
                  <a:srgbClr val="FF0000"/>
                </a:solidFill>
                <a:latin typeface="Garamond" panose="02020404030301010803" pitchFamily="18" charset="0"/>
              </a:rPr>
              <a:t>It’s better to reserve </a:t>
            </a:r>
            <a:r>
              <a:rPr lang="en-US" sz="2400" b="1" dirty="0">
                <a:solidFill>
                  <a:srgbClr val="FF0000"/>
                </a:solidFill>
                <a:latin typeface="Garamond" panose="02020404030301010803" pitchFamily="18" charset="0"/>
              </a:rPr>
              <a:t>NOW</a:t>
            </a:r>
            <a:r>
              <a:rPr lang="en-US" sz="2400" dirty="0">
                <a:solidFill>
                  <a:srgbClr val="FF0000"/>
                </a:solidFill>
                <a:latin typeface="Garamond" panose="02020404030301010803" pitchFamily="18" charset="0"/>
              </a:rPr>
              <a:t> and cancel </a:t>
            </a:r>
            <a:r>
              <a:rPr lang="en-US" sz="2400" b="1" dirty="0">
                <a:solidFill>
                  <a:srgbClr val="FF0000"/>
                </a:solidFill>
                <a:latin typeface="Garamond" panose="02020404030301010803" pitchFamily="18" charset="0"/>
              </a:rPr>
              <a:t>LATER</a:t>
            </a:r>
            <a:r>
              <a:rPr lang="en-US" sz="2400" dirty="0">
                <a:solidFill>
                  <a:srgbClr val="FF0000"/>
                </a:solidFill>
                <a:latin typeface="Garamond" panose="02020404030301010803" pitchFamily="18" charset="0"/>
              </a:rPr>
              <a:t> than </a:t>
            </a:r>
            <a:r>
              <a:rPr lang="en-US" sz="2400" b="1" dirty="0">
                <a:solidFill>
                  <a:srgbClr val="FF0000"/>
                </a:solidFill>
                <a:latin typeface="Garamond" panose="02020404030301010803" pitchFamily="18" charset="0"/>
              </a:rPr>
              <a:t>NOT</a:t>
            </a:r>
            <a:r>
              <a:rPr lang="en-US" sz="2400" dirty="0">
                <a:solidFill>
                  <a:srgbClr val="FF0000"/>
                </a:solidFill>
                <a:latin typeface="Garamond" panose="02020404030301010803" pitchFamily="18" charset="0"/>
              </a:rPr>
              <a:t> have your event.</a:t>
            </a:r>
            <a:br>
              <a:rPr lang="en-US" sz="2400" dirty="0">
                <a:solidFill>
                  <a:srgbClr val="FF0000"/>
                </a:solidFill>
                <a:latin typeface="Garamond" panose="02020404030301010803" pitchFamily="18" charset="0"/>
              </a:rPr>
            </a:br>
            <a:r>
              <a:rPr lang="en-US" sz="1800" dirty="0">
                <a:solidFill>
                  <a:srgbClr val="FF0000"/>
                </a:solidFill>
                <a:latin typeface="Garamond" panose="02020404030301010803" pitchFamily="18" charset="0"/>
              </a:rPr>
              <a:t>Please note that you can’t reserve a space for an extended period of time on a regular basis. We want to make sure all clubs have an equal opportunity for all spaces.</a:t>
            </a:r>
            <a:endParaRPr lang="en-US" sz="2400" dirty="0">
              <a:solidFill>
                <a:srgbClr val="FF0000"/>
              </a:solidFill>
              <a:latin typeface="Garamond" panose="02020404030301010803" pitchFamily="18" charset="0"/>
            </a:endParaRPr>
          </a:p>
          <a:p>
            <a:pPr eaLnBrk="1" fontAlgn="auto" hangingPunct="1">
              <a:spcAft>
                <a:spcPts val="0"/>
              </a:spcAft>
              <a:buFont typeface="Wingdings 3" charset="2"/>
              <a:buNone/>
              <a:defRPr/>
            </a:pPr>
            <a:endParaRPr lang="en-US" dirty="0">
              <a:solidFill>
                <a:schemeClr val="tx1">
                  <a:lumMod val="75000"/>
                  <a:lumOff val="25000"/>
                </a:schemeClr>
              </a:solidFill>
            </a:endParaRPr>
          </a:p>
        </p:txBody>
      </p:sp>
      <p:sp>
        <p:nvSpPr>
          <p:cNvPr id="16389" name="Text Placeholder 5"/>
          <p:cNvSpPr>
            <a:spLocks noGrp="1"/>
          </p:cNvSpPr>
          <p:nvPr>
            <p:ph type="body" sz="quarter" idx="3"/>
          </p:nvPr>
        </p:nvSpPr>
        <p:spPr>
          <a:xfrm>
            <a:off x="2026317" y="1635381"/>
            <a:ext cx="7694023" cy="456654"/>
          </a:xfrm>
        </p:spPr>
        <p:txBody>
          <a:bodyPr/>
          <a:lstStyle/>
          <a:p>
            <a:pPr algn="ctr" eaLnBrk="1" hangingPunct="1">
              <a:spcBef>
                <a:spcPct val="0"/>
              </a:spcBef>
            </a:pPr>
            <a:r>
              <a:rPr lang="en-US" altLang="en-US" dirty="0">
                <a:latin typeface="Garamond" panose="02020404030301010803" pitchFamily="18" charset="0"/>
              </a:rPr>
              <a:t>Schedule all rooms/spaces on campus (including outside space)</a:t>
            </a:r>
            <a:endParaRPr lang="en-US" altLang="en-US" dirty="0">
              <a:solidFill>
                <a:schemeClr val="tx1"/>
              </a:solidFill>
            </a:endParaRPr>
          </a:p>
        </p:txBody>
      </p:sp>
      <p:sp>
        <p:nvSpPr>
          <p:cNvPr id="16390" name="Text Placeholder 6"/>
          <p:cNvSpPr>
            <a:spLocks noGrp="1"/>
          </p:cNvSpPr>
          <p:nvPr>
            <p:ph type="body" sz="quarter" idx="13"/>
          </p:nvPr>
        </p:nvSpPr>
        <p:spPr>
          <a:xfrm>
            <a:off x="7808359" y="2476242"/>
            <a:ext cx="3932079" cy="3458947"/>
          </a:xfrm>
        </p:spPr>
        <p:txBody>
          <a:bodyPr/>
          <a:lstStyle/>
          <a:p>
            <a:pPr algn="ctr" eaLnBrk="1" hangingPunct="1">
              <a:spcBef>
                <a:spcPct val="0"/>
              </a:spcBef>
            </a:pPr>
            <a:endParaRPr lang="en-US" altLang="en-US" dirty="0">
              <a:solidFill>
                <a:schemeClr val="tx1"/>
              </a:solidFill>
              <a:latin typeface="Garamond" panose="02020404030301010803" pitchFamily="18" charset="0"/>
            </a:endParaRPr>
          </a:p>
          <a:p>
            <a:pPr algn="ctr" eaLnBrk="1" hangingPunct="1">
              <a:spcBef>
                <a:spcPct val="0"/>
              </a:spcBef>
            </a:pPr>
            <a:r>
              <a:rPr lang="en-US" altLang="en-US" b="1" dirty="0">
                <a:solidFill>
                  <a:schemeClr val="tx1"/>
                </a:solidFill>
                <a:latin typeface="Garamond" panose="02020404030301010803" pitchFamily="18" charset="0"/>
              </a:rPr>
              <a:t>EXCEPTIONS:</a:t>
            </a:r>
          </a:p>
          <a:p>
            <a:pPr algn="ctr" eaLnBrk="1" hangingPunct="1">
              <a:spcBef>
                <a:spcPct val="0"/>
              </a:spcBef>
            </a:pPr>
            <a:endParaRPr lang="en-US" altLang="en-US" b="1" dirty="0">
              <a:solidFill>
                <a:schemeClr val="tx1"/>
              </a:solidFill>
              <a:latin typeface="Garamond" panose="02020404030301010803" pitchFamily="18" charset="0"/>
            </a:endParaRPr>
          </a:p>
          <a:p>
            <a:pPr>
              <a:spcBef>
                <a:spcPct val="0"/>
              </a:spcBef>
            </a:pPr>
            <a:r>
              <a:rPr lang="en-US" altLang="en-US" b="1" dirty="0">
                <a:solidFill>
                  <a:schemeClr val="tx1"/>
                </a:solidFill>
                <a:latin typeface="Garamond" panose="02020404030301010803" pitchFamily="18" charset="0"/>
              </a:rPr>
              <a:t>High Center</a:t>
            </a:r>
            <a:r>
              <a:rPr lang="en-US" altLang="en-US" b="1" dirty="0">
                <a:latin typeface="Garamond" panose="02020404030301010803" pitchFamily="18" charset="0"/>
              </a:rPr>
              <a:t> </a:t>
            </a:r>
            <a:r>
              <a:rPr lang="en-US" altLang="en-US" dirty="0">
                <a:latin typeface="Garamond" panose="02020404030301010803" pitchFamily="18" charset="0"/>
              </a:rPr>
              <a:t>(</a:t>
            </a:r>
            <a:r>
              <a:rPr lang="en-US" altLang="en-US" dirty="0">
                <a:solidFill>
                  <a:schemeClr val="tx1"/>
                </a:solidFill>
                <a:latin typeface="Garamond" panose="02020404030301010803" pitchFamily="18" charset="0"/>
              </a:rPr>
              <a:t>including Parmer Hall), </a:t>
            </a:r>
            <a:r>
              <a:rPr lang="en-US" altLang="en-US" b="1" dirty="0">
                <a:latin typeface="Garamond" panose="02020404030301010803" pitchFamily="18" charset="0"/>
              </a:rPr>
              <a:t>Brubaker</a:t>
            </a:r>
            <a:r>
              <a:rPr lang="en-US" altLang="en-US" dirty="0">
                <a:latin typeface="Garamond" panose="02020404030301010803" pitchFamily="18" charset="0"/>
              </a:rPr>
              <a:t> &amp; </a:t>
            </a:r>
            <a:r>
              <a:rPr lang="en-US" altLang="en-US" b="1" dirty="0">
                <a:latin typeface="Garamond" panose="02020404030301010803" pitchFamily="18" charset="0"/>
              </a:rPr>
              <a:t>Hitchcock</a:t>
            </a:r>
            <a:r>
              <a:rPr lang="en-US" altLang="en-US" dirty="0">
                <a:latin typeface="Garamond" panose="02020404030301010803" pitchFamily="18" charset="0"/>
              </a:rPr>
              <a:t>, </a:t>
            </a:r>
            <a:r>
              <a:rPr lang="en-US" altLang="en-US" b="1" dirty="0">
                <a:latin typeface="Garamond" panose="02020404030301010803" pitchFamily="18" charset="0"/>
              </a:rPr>
              <a:t>Hostetter Chapel </a:t>
            </a:r>
            <a:r>
              <a:rPr lang="en-US" altLang="en-US" dirty="0">
                <a:solidFill>
                  <a:schemeClr val="tx1"/>
                </a:solidFill>
                <a:latin typeface="Garamond" panose="02020404030301010803" pitchFamily="18" charset="0"/>
              </a:rPr>
              <a:t>– roomres@messiah.edu</a:t>
            </a:r>
          </a:p>
          <a:p>
            <a:pPr eaLnBrk="1" hangingPunct="1">
              <a:spcBef>
                <a:spcPct val="0"/>
              </a:spcBef>
            </a:pPr>
            <a:endParaRPr lang="en-US" altLang="en-US" dirty="0">
              <a:solidFill>
                <a:schemeClr val="tx1"/>
              </a:solidFill>
              <a:latin typeface="Garamond" panose="02020404030301010803" pitchFamily="18" charset="0"/>
            </a:endParaRPr>
          </a:p>
          <a:p>
            <a:pPr eaLnBrk="1" hangingPunct="1">
              <a:spcBef>
                <a:spcPct val="0"/>
              </a:spcBef>
            </a:pPr>
            <a:r>
              <a:rPr lang="en-US" altLang="en-US" b="1" dirty="0">
                <a:solidFill>
                  <a:schemeClr val="tx1"/>
                </a:solidFill>
                <a:latin typeface="Garamond" panose="02020404030301010803" pitchFamily="18" charset="0"/>
              </a:rPr>
              <a:t>Fleet</a:t>
            </a:r>
            <a:r>
              <a:rPr lang="en-US" altLang="en-US" dirty="0">
                <a:solidFill>
                  <a:schemeClr val="tx1"/>
                </a:solidFill>
                <a:latin typeface="Garamond" panose="02020404030301010803" pitchFamily="18" charset="0"/>
              </a:rPr>
              <a:t> is </a:t>
            </a:r>
            <a:r>
              <a:rPr lang="en-US" altLang="en-US">
                <a:solidFill>
                  <a:schemeClr val="tx1"/>
                </a:solidFill>
                <a:latin typeface="Garamond" panose="02020404030301010803" pitchFamily="18" charset="0"/>
              </a:rPr>
              <a:t>now in </a:t>
            </a:r>
            <a:r>
              <a:rPr lang="en-US" altLang="en-US" dirty="0">
                <a:solidFill>
                  <a:schemeClr val="tx1"/>
                </a:solidFill>
                <a:latin typeface="Garamond" panose="02020404030301010803" pitchFamily="18" charset="0"/>
              </a:rPr>
              <a:t>EMS</a:t>
            </a:r>
          </a:p>
          <a:p>
            <a:pPr eaLnBrk="1" hangingPunct="1"/>
            <a:endParaRPr lang="en-US" altLang="en-US" dirty="0">
              <a:solidFill>
                <a:schemeClr val="tx1"/>
              </a:solidFill>
            </a:endParaRPr>
          </a:p>
        </p:txBody>
      </p:sp>
      <p:sp>
        <p:nvSpPr>
          <p:cNvPr id="14" name="Text Placeholder 5"/>
          <p:cNvSpPr>
            <a:spLocks noGrp="1"/>
          </p:cNvSpPr>
          <p:nvPr>
            <p:ph type="body" sz="quarter" idx="4294967295"/>
          </p:nvPr>
        </p:nvSpPr>
        <p:spPr>
          <a:xfrm>
            <a:off x="4149304" y="2648776"/>
            <a:ext cx="3448050" cy="2742828"/>
          </a:xfrm>
          <a:solidFill>
            <a:schemeClr val="accent1"/>
          </a:solidFill>
          <a:ln>
            <a:noFill/>
          </a:ln>
        </p:spPr>
        <p:txBody>
          <a:bodyPr>
            <a:normAutofit/>
          </a:bodyPr>
          <a:lstStyle/>
          <a:p>
            <a:pPr marL="0" indent="0" algn="ctr">
              <a:spcBef>
                <a:spcPct val="0"/>
              </a:spcBef>
              <a:buNone/>
            </a:pPr>
            <a:r>
              <a:rPr lang="en-US" altLang="en-US" sz="2400" b="1" dirty="0">
                <a:latin typeface="Garamond" panose="02020404030301010803" pitchFamily="18" charset="0"/>
              </a:rPr>
              <a:t>WHAT:</a:t>
            </a:r>
          </a:p>
          <a:p>
            <a:pPr marL="0" indent="0" algn="ctr">
              <a:spcBef>
                <a:spcPct val="0"/>
              </a:spcBef>
              <a:buNone/>
            </a:pPr>
            <a:r>
              <a:rPr lang="en-US" altLang="en-US" sz="2400" dirty="0">
                <a:latin typeface="Garamond" panose="02020404030301010803" pitchFamily="18" charset="0"/>
              </a:rPr>
              <a:t>1-time reservations or weekly/monthly recurring reservations.</a:t>
            </a:r>
          </a:p>
          <a:p>
            <a:pPr marL="0" indent="0" algn="ctr" eaLnBrk="1" hangingPunct="1">
              <a:spcBef>
                <a:spcPct val="0"/>
              </a:spcBef>
              <a:buNone/>
            </a:pPr>
            <a:r>
              <a:rPr lang="en-US" altLang="en-US" sz="2400" dirty="0">
                <a:latin typeface="Garamond" panose="02020404030301010803" pitchFamily="18" charset="0"/>
              </a:rPr>
              <a:t>Can </a:t>
            </a:r>
            <a:r>
              <a:rPr lang="en-US" altLang="en-US" sz="2400" dirty="0">
                <a:solidFill>
                  <a:schemeClr val="tx1"/>
                </a:solidFill>
                <a:latin typeface="Garamond" panose="02020404030301010803" pitchFamily="18" charset="0"/>
              </a:rPr>
              <a:t>reserve rooms on campus until the end of the school year.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39989" y="517820"/>
            <a:ext cx="5355772" cy="1702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4934" y="691656"/>
            <a:ext cx="5609689" cy="1141497"/>
          </a:xfrm>
        </p:spPr>
        <p:txBody>
          <a:bodyPr>
            <a:noAutofit/>
          </a:bodyPr>
          <a:lstStyle/>
          <a:p>
            <a:r>
              <a:rPr lang="en-US" altLang="en-US" sz="3400" dirty="0">
                <a:latin typeface="Garamond" panose="02020404030301010803" pitchFamily="18" charset="0"/>
              </a:rPr>
              <a:t>Info collected in Virtual EMS</a:t>
            </a:r>
            <a:endParaRPr lang="en-US" sz="3400" dirty="0"/>
          </a:p>
        </p:txBody>
      </p:sp>
      <p:sp>
        <p:nvSpPr>
          <p:cNvPr id="3" name="Content Placeholder 2"/>
          <p:cNvSpPr>
            <a:spLocks noGrp="1"/>
          </p:cNvSpPr>
          <p:nvPr>
            <p:ph idx="1"/>
          </p:nvPr>
        </p:nvSpPr>
        <p:spPr>
          <a:xfrm>
            <a:off x="6605598" y="691656"/>
            <a:ext cx="4815840" cy="5996527"/>
          </a:xfrm>
        </p:spPr>
        <p:txBody>
          <a:bodyPr>
            <a:normAutofit fontScale="92500" lnSpcReduction="10000"/>
          </a:bodyPr>
          <a:lstStyle/>
          <a:p>
            <a:pPr marL="0" indent="0">
              <a:buNone/>
            </a:pPr>
            <a:r>
              <a:rPr lang="en-US" sz="1800" b="1" dirty="0">
                <a:latin typeface="Garamond" panose="02020404030301010803" pitchFamily="18" charset="0"/>
              </a:rPr>
              <a:t>EXCEPTIONS:</a:t>
            </a:r>
          </a:p>
          <a:p>
            <a:r>
              <a:rPr lang="en-US" sz="1800" b="1" dirty="0">
                <a:latin typeface="Garamond" panose="02020404030301010803" pitchFamily="18" charset="0"/>
              </a:rPr>
              <a:t>Bonfires are NOT allowed on campus. They are strictly prohibited.</a:t>
            </a:r>
          </a:p>
          <a:p>
            <a:r>
              <a:rPr lang="en-US" sz="1800" b="1" dirty="0">
                <a:latin typeface="Garamond" panose="02020404030301010803" pitchFamily="18" charset="0"/>
              </a:rPr>
              <a:t>Car washes are NOT allowed.</a:t>
            </a:r>
          </a:p>
          <a:p>
            <a:pPr marL="0" indent="0">
              <a:buNone/>
            </a:pPr>
            <a:endParaRPr lang="en-US" sz="1800" b="1" dirty="0">
              <a:latin typeface="Garamond" panose="02020404030301010803" pitchFamily="18" charset="0"/>
            </a:endParaRPr>
          </a:p>
          <a:p>
            <a:pPr marL="0" indent="0">
              <a:buNone/>
            </a:pPr>
            <a:r>
              <a:rPr lang="en-US" sz="800" b="1" dirty="0">
                <a:latin typeface="Garamond" panose="02020404030301010803" pitchFamily="18" charset="0"/>
              </a:rPr>
              <a:t> </a:t>
            </a:r>
            <a:endParaRPr lang="en-US" sz="1800" b="1" dirty="0">
              <a:latin typeface="Garamond" panose="02020404030301010803" pitchFamily="18" charset="0"/>
            </a:endParaRPr>
          </a:p>
          <a:p>
            <a:pPr marL="0" indent="0">
              <a:buNone/>
            </a:pPr>
            <a:r>
              <a:rPr lang="en-US" sz="1800" b="1" dirty="0">
                <a:solidFill>
                  <a:srgbClr val="FF0000"/>
                </a:solidFill>
                <a:latin typeface="Garamond" panose="02020404030301010803" pitchFamily="18" charset="0"/>
              </a:rPr>
              <a:t>BLACKOUT DATES:</a:t>
            </a:r>
          </a:p>
          <a:p>
            <a:pPr>
              <a:buClrTx/>
            </a:pPr>
            <a:r>
              <a:rPr lang="en-US" altLang="en-US" sz="1800" dirty="0">
                <a:solidFill>
                  <a:srgbClr val="FF0000"/>
                </a:solidFill>
                <a:latin typeface="Garamond" panose="02020404030301010803" pitchFamily="18" charset="0"/>
              </a:rPr>
              <a:t>September 17: Sabbath</a:t>
            </a:r>
          </a:p>
          <a:p>
            <a:pPr>
              <a:buClrTx/>
            </a:pPr>
            <a:r>
              <a:rPr lang="en-US" altLang="en-US" sz="1800" dirty="0">
                <a:solidFill>
                  <a:srgbClr val="FF0000"/>
                </a:solidFill>
                <a:latin typeface="Garamond" panose="02020404030301010803" pitchFamily="18" charset="0"/>
              </a:rPr>
              <a:t>October 4 – 6:  Homecoming Weekend</a:t>
            </a:r>
          </a:p>
          <a:p>
            <a:pPr>
              <a:buClrTx/>
            </a:pPr>
            <a:r>
              <a:rPr lang="en-US" altLang="en-US" sz="1800" dirty="0">
                <a:solidFill>
                  <a:srgbClr val="FF0000"/>
                </a:solidFill>
                <a:latin typeface="Garamond" panose="02020404030301010803" pitchFamily="18" charset="0"/>
              </a:rPr>
              <a:t>October 18 – 27:  Fall Break</a:t>
            </a:r>
          </a:p>
          <a:p>
            <a:pPr>
              <a:buClrTx/>
            </a:pPr>
            <a:r>
              <a:rPr lang="en-US" altLang="en-US" sz="1800" dirty="0">
                <a:solidFill>
                  <a:srgbClr val="FF0000"/>
                </a:solidFill>
                <a:latin typeface="Garamond" panose="02020404030301010803" pitchFamily="18" charset="0"/>
              </a:rPr>
              <a:t>November 5: Election Day</a:t>
            </a:r>
          </a:p>
          <a:p>
            <a:pPr>
              <a:buClrTx/>
            </a:pPr>
            <a:r>
              <a:rPr lang="en-US" altLang="en-US" sz="1800" dirty="0">
                <a:solidFill>
                  <a:srgbClr val="FF0000"/>
                </a:solidFill>
                <a:latin typeface="Garamond" panose="02020404030301010803" pitchFamily="18" charset="0"/>
              </a:rPr>
              <a:t>November 26 – December 1:  Thanksgiving Break </a:t>
            </a:r>
          </a:p>
          <a:p>
            <a:pPr>
              <a:buClrTx/>
            </a:pPr>
            <a:r>
              <a:rPr lang="en-US" altLang="en-US" sz="1800" dirty="0">
                <a:solidFill>
                  <a:srgbClr val="FF0000"/>
                </a:solidFill>
                <a:latin typeface="Garamond" panose="02020404030301010803" pitchFamily="18" charset="0"/>
              </a:rPr>
              <a:t>Final Exams through students leaving campus</a:t>
            </a:r>
          </a:p>
          <a:p>
            <a:pPr>
              <a:buClrTx/>
            </a:pPr>
            <a:r>
              <a:rPr lang="en-US" altLang="en-US" sz="1800" dirty="0">
                <a:solidFill>
                  <a:srgbClr val="FF0000"/>
                </a:solidFill>
                <a:latin typeface="Garamond" panose="02020404030301010803" pitchFamily="18" charset="0"/>
              </a:rPr>
              <a:t>March 7 – 16: Spring Break</a:t>
            </a:r>
          </a:p>
          <a:p>
            <a:pPr>
              <a:buClrTx/>
            </a:pPr>
            <a:r>
              <a:rPr lang="en-US" altLang="en-US" sz="1800" dirty="0">
                <a:solidFill>
                  <a:srgbClr val="FF0000"/>
                </a:solidFill>
                <a:latin typeface="Garamond" panose="02020404030301010803" pitchFamily="18" charset="0"/>
              </a:rPr>
              <a:t>April 17 – 21: Easter</a:t>
            </a:r>
          </a:p>
          <a:p>
            <a:pPr>
              <a:buClrTx/>
            </a:pPr>
            <a:r>
              <a:rPr lang="en-US" altLang="en-US" sz="1800" dirty="0">
                <a:solidFill>
                  <a:srgbClr val="FF0000"/>
                </a:solidFill>
                <a:latin typeface="Garamond" panose="02020404030301010803" pitchFamily="18" charset="0"/>
              </a:rPr>
              <a:t>Service Day </a:t>
            </a:r>
          </a:p>
          <a:p>
            <a:pPr>
              <a:buClrTx/>
            </a:pPr>
            <a:r>
              <a:rPr lang="en-US" altLang="en-US" sz="1800" dirty="0">
                <a:solidFill>
                  <a:srgbClr val="FF0000"/>
                </a:solidFill>
                <a:latin typeface="Garamond" panose="02020404030301010803" pitchFamily="18" charset="0"/>
              </a:rPr>
              <a:t>Final Exams thru Commencement</a:t>
            </a:r>
          </a:p>
          <a:p>
            <a:pPr marL="0" indent="0">
              <a:buNone/>
            </a:pPr>
            <a:endParaRPr lang="en-US" sz="2400" b="1" dirty="0">
              <a:latin typeface="Garamond" panose="02020404030301010803" pitchFamily="18" charset="0"/>
            </a:endParaRPr>
          </a:p>
        </p:txBody>
      </p:sp>
      <p:sp>
        <p:nvSpPr>
          <p:cNvPr id="4" name="Text Placeholder 3"/>
          <p:cNvSpPr>
            <a:spLocks noGrp="1"/>
          </p:cNvSpPr>
          <p:nvPr>
            <p:ph type="body" sz="half" idx="2"/>
          </p:nvPr>
        </p:nvSpPr>
        <p:spPr>
          <a:xfrm>
            <a:off x="184934" y="2429055"/>
            <a:ext cx="5609689" cy="3437490"/>
          </a:xfrm>
        </p:spPr>
        <p:txBody>
          <a:bodyPr>
            <a:normAutofit/>
          </a:bodyPr>
          <a:lstStyle/>
          <a:p>
            <a:pPr marL="342900" indent="-342900" algn="l">
              <a:buClrTx/>
              <a:buFont typeface="Arial" panose="020B0604020202020204" pitchFamily="34" charset="0"/>
              <a:buChar char="•"/>
            </a:pPr>
            <a:r>
              <a:rPr lang="en-US" sz="2400" dirty="0">
                <a:solidFill>
                  <a:schemeClr val="bg1"/>
                </a:solidFill>
                <a:latin typeface="Garamond" panose="02020404030301010803" pitchFamily="18" charset="0"/>
              </a:rPr>
              <a:t>Catering needs</a:t>
            </a:r>
          </a:p>
          <a:p>
            <a:pPr marL="342900" indent="-342900" algn="l">
              <a:buClrTx/>
              <a:buFont typeface="Arial" panose="020B0604020202020204" pitchFamily="34" charset="0"/>
              <a:buChar char="•"/>
            </a:pPr>
            <a:r>
              <a:rPr lang="en-US" sz="2400" dirty="0">
                <a:solidFill>
                  <a:schemeClr val="bg1"/>
                </a:solidFill>
                <a:latin typeface="Garamond" panose="02020404030301010803" pitchFamily="18" charset="0"/>
              </a:rPr>
              <a:t>Set-up needs: extra tables, chairs?</a:t>
            </a:r>
          </a:p>
          <a:p>
            <a:pPr marL="342900" indent="-342900" algn="l">
              <a:buClrTx/>
              <a:buFont typeface="Arial" panose="020B0604020202020204" pitchFamily="34" charset="0"/>
              <a:buChar char="•"/>
            </a:pPr>
            <a:r>
              <a:rPr lang="en-US" sz="2400" dirty="0">
                <a:solidFill>
                  <a:schemeClr val="bg1"/>
                </a:solidFill>
                <a:latin typeface="Garamond" panose="02020404030301010803" pitchFamily="18" charset="0"/>
              </a:rPr>
              <a:t>Tech needs: A podium, microphone, sound system?</a:t>
            </a:r>
          </a:p>
          <a:p>
            <a:pPr marL="342900" indent="-342900" algn="l">
              <a:buClrTx/>
              <a:buFont typeface="Arial" panose="020B0604020202020204" pitchFamily="34" charset="0"/>
              <a:buChar char="•"/>
            </a:pPr>
            <a:r>
              <a:rPr lang="en-US" sz="2400" dirty="0">
                <a:solidFill>
                  <a:schemeClr val="bg1"/>
                </a:solidFill>
                <a:latin typeface="Garamond" panose="02020404030301010803" pitchFamily="18" charset="0"/>
              </a:rPr>
              <a:t>Is this event open to the public?  </a:t>
            </a:r>
          </a:p>
          <a:p>
            <a:pPr marL="342900" indent="-342900" algn="l">
              <a:buClrTx/>
              <a:buFont typeface="Arial" panose="020B0604020202020204" pitchFamily="34" charset="0"/>
              <a:buChar char="•"/>
            </a:pPr>
            <a:r>
              <a:rPr lang="en-US" sz="2400" dirty="0">
                <a:solidFill>
                  <a:schemeClr val="bg1"/>
                </a:solidFill>
                <a:latin typeface="Garamond" panose="02020404030301010803" pitchFamily="18" charset="0"/>
              </a:rPr>
              <a:t>Do you want it advertised to the Messiah community or is it private?</a:t>
            </a:r>
          </a:p>
          <a:p>
            <a:pPr marL="285750" indent="-285750">
              <a:buClrTx/>
              <a:buFont typeface="Arial" panose="020B0604020202020204" pitchFamily="34" charset="0"/>
              <a:buChar char="•"/>
            </a:pPr>
            <a:endParaRPr lang="en-US" sz="18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520900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1900238" y="715548"/>
            <a:ext cx="8826500" cy="900816"/>
          </a:xfrm>
        </p:spPr>
        <p:txBody>
          <a:bodyPr>
            <a:noAutofit/>
          </a:bodyPr>
          <a:lstStyle/>
          <a:p>
            <a:pPr algn="ctr" eaLnBrk="1" hangingPunct="1"/>
            <a:r>
              <a:rPr lang="en-US" altLang="en-US" sz="4000" dirty="0">
                <a:latin typeface="Garamond" panose="02020404030301010803" pitchFamily="18" charset="0"/>
              </a:rPr>
              <a:t>Catering</a:t>
            </a:r>
          </a:p>
        </p:txBody>
      </p:sp>
      <p:sp>
        <p:nvSpPr>
          <p:cNvPr id="18435" name="Text Placeholder 2"/>
          <p:cNvSpPr>
            <a:spLocks noGrp="1"/>
          </p:cNvSpPr>
          <p:nvPr>
            <p:ph type="body" idx="1"/>
          </p:nvPr>
        </p:nvSpPr>
        <p:spPr>
          <a:xfrm>
            <a:off x="595901" y="2045473"/>
            <a:ext cx="10938037" cy="3307360"/>
          </a:xfrm>
        </p:spPr>
        <p:txBody>
          <a:bodyPr>
            <a:normAutofit lnSpcReduction="10000"/>
          </a:bodyPr>
          <a:lstStyle/>
          <a:p>
            <a:pPr marL="0" indent="0" algn="ctr" eaLnBrk="1" hangingPunct="1">
              <a:spcBef>
                <a:spcPct val="0"/>
              </a:spcBef>
              <a:buNone/>
            </a:pPr>
            <a:r>
              <a:rPr lang="en-US" altLang="en-US" sz="2400" b="1" dirty="0">
                <a:solidFill>
                  <a:schemeClr val="tx1"/>
                </a:solidFill>
                <a:latin typeface="Garamond" panose="02020404030301010803" pitchFamily="18" charset="0"/>
              </a:rPr>
              <a:t>If your event will have food on campus, you must: </a:t>
            </a:r>
          </a:p>
          <a:p>
            <a:pPr marL="0" indent="0" algn="ctr" eaLnBrk="1" hangingPunct="1">
              <a:spcBef>
                <a:spcPct val="0"/>
              </a:spcBef>
              <a:buNone/>
            </a:pPr>
            <a:r>
              <a:rPr lang="en-US" altLang="en-US" sz="2400" dirty="0">
                <a:solidFill>
                  <a:schemeClr val="tx1"/>
                </a:solidFill>
                <a:latin typeface="Garamond" panose="02020404030301010803" pitchFamily="18" charset="0"/>
              </a:rPr>
              <a:t>fill out the online Catering Request Form OR fill out a Catering Exemption Request</a:t>
            </a:r>
          </a:p>
          <a:p>
            <a:pPr marL="0" indent="0" algn="ctr">
              <a:spcBef>
                <a:spcPct val="0"/>
              </a:spcBef>
              <a:buNone/>
            </a:pPr>
            <a:r>
              <a:rPr lang="en-US" altLang="en-US" sz="2400" b="1" dirty="0">
                <a:solidFill>
                  <a:schemeClr val="tx1"/>
                </a:solidFill>
                <a:latin typeface="Garamond" panose="02020404030301010803" pitchFamily="18" charset="0"/>
                <a:hlinkClick r:id="rId2"/>
              </a:rPr>
              <a:t>http://www.messiah.edu/catering </a:t>
            </a:r>
            <a:endParaRPr lang="en-US" altLang="en-US" sz="2400" b="1" dirty="0">
              <a:solidFill>
                <a:schemeClr val="tx1"/>
              </a:solidFill>
              <a:latin typeface="Garamond" panose="02020404030301010803" pitchFamily="18" charset="0"/>
            </a:endParaRPr>
          </a:p>
          <a:p>
            <a:pPr marL="0" indent="0" algn="ctr" eaLnBrk="1" hangingPunct="1">
              <a:spcBef>
                <a:spcPct val="0"/>
              </a:spcBef>
              <a:buNone/>
            </a:pPr>
            <a:endParaRPr lang="en-US" altLang="en-US" sz="2400" dirty="0">
              <a:solidFill>
                <a:schemeClr val="tx1"/>
              </a:solidFill>
              <a:latin typeface="Garamond" panose="02020404030301010803" pitchFamily="18" charset="0"/>
            </a:endParaRPr>
          </a:p>
          <a:p>
            <a:pPr marL="0" indent="0" algn="ctr" eaLnBrk="1" hangingPunct="1">
              <a:spcBef>
                <a:spcPct val="0"/>
              </a:spcBef>
              <a:buNone/>
            </a:pPr>
            <a:r>
              <a:rPr lang="en-US" altLang="en-US" sz="2400" b="1" dirty="0">
                <a:solidFill>
                  <a:schemeClr val="tx1"/>
                </a:solidFill>
                <a:latin typeface="Garamond" panose="02020404030301010803" pitchFamily="18" charset="0"/>
              </a:rPr>
              <a:t>Make sure: </a:t>
            </a:r>
            <a:r>
              <a:rPr lang="en-US" altLang="en-US" sz="2400" dirty="0">
                <a:solidFill>
                  <a:schemeClr val="tx1"/>
                </a:solidFill>
                <a:latin typeface="Garamond" panose="02020404030301010803" pitchFamily="18" charset="0"/>
              </a:rPr>
              <a:t>the catering request name matches the room reservation request name for consistency.  </a:t>
            </a:r>
          </a:p>
          <a:p>
            <a:pPr marL="0" indent="0" algn="ctr" eaLnBrk="1" hangingPunct="1">
              <a:spcBef>
                <a:spcPct val="0"/>
              </a:spcBef>
              <a:buNone/>
            </a:pPr>
            <a:endParaRPr lang="en-US" altLang="en-US" sz="2400" dirty="0">
              <a:solidFill>
                <a:schemeClr val="tx1"/>
              </a:solidFill>
              <a:latin typeface="Garamond" panose="02020404030301010803" pitchFamily="18" charset="0"/>
            </a:endParaRPr>
          </a:p>
          <a:p>
            <a:pPr marL="0" indent="0" algn="ctr" eaLnBrk="1" hangingPunct="1">
              <a:spcBef>
                <a:spcPct val="0"/>
              </a:spcBef>
              <a:buNone/>
            </a:pPr>
            <a:r>
              <a:rPr lang="en-US" altLang="en-US" sz="2400" b="1" dirty="0">
                <a:solidFill>
                  <a:schemeClr val="tx1"/>
                </a:solidFill>
                <a:latin typeface="Garamond" panose="02020404030301010803" pitchFamily="18" charset="0"/>
              </a:rPr>
              <a:t>Note:</a:t>
            </a:r>
            <a:r>
              <a:rPr lang="en-US" altLang="en-US" sz="2400" dirty="0">
                <a:solidFill>
                  <a:schemeClr val="tx1"/>
                </a:solidFill>
                <a:latin typeface="Garamond" panose="02020404030301010803" pitchFamily="18" charset="0"/>
              </a:rPr>
              <a:t> Your room reservation will NOT be approved until Catering has approved/denied your request.</a:t>
            </a:r>
          </a:p>
          <a:p>
            <a:pPr marL="0" indent="0" eaLnBrk="1" hangingPunct="1">
              <a:buNone/>
            </a:pPr>
            <a:endParaRPr lang="en-US" altLang="en-US" dirty="0">
              <a:solidFill>
                <a:schemeClr val="tx1"/>
              </a:solidFill>
            </a:endParaRPr>
          </a:p>
        </p:txBody>
      </p:sp>
      <p:sp>
        <p:nvSpPr>
          <p:cNvPr id="18436" name="TextBox 4"/>
          <p:cNvSpPr txBox="1">
            <a:spLocks noChangeArrowheads="1"/>
          </p:cNvSpPr>
          <p:nvPr/>
        </p:nvSpPr>
        <p:spPr bwMode="auto">
          <a:xfrm>
            <a:off x="1546225" y="5573713"/>
            <a:ext cx="3113088" cy="830262"/>
          </a:xfrm>
          <a:prstGeom prst="rect">
            <a:avLst/>
          </a:prstGeom>
          <a:solidFill>
            <a:schemeClr val="accent1"/>
          </a:solidFill>
          <a:ln w="9525">
            <a:noFill/>
            <a:miter lim="800000"/>
            <a:headEnd/>
            <a:tailEnd/>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400" dirty="0">
                <a:solidFill>
                  <a:schemeClr val="tx1"/>
                </a:solidFill>
                <a:latin typeface="Garamond" panose="02020404030301010803" pitchFamily="18" charset="0"/>
              </a:rPr>
              <a:t>4-digit </a:t>
            </a:r>
            <a:r>
              <a:rPr lang="en-US" altLang="en-US" sz="2400" dirty="0" err="1">
                <a:solidFill>
                  <a:schemeClr val="tx1"/>
                </a:solidFill>
                <a:latin typeface="Garamond" panose="02020404030301010803" pitchFamily="18" charset="0"/>
              </a:rPr>
              <a:t>dept</a:t>
            </a:r>
            <a:r>
              <a:rPr lang="en-US" altLang="en-US" sz="2400" dirty="0">
                <a:solidFill>
                  <a:schemeClr val="tx1"/>
                </a:solidFill>
                <a:latin typeface="Garamond" panose="02020404030301010803" pitchFamily="18" charset="0"/>
              </a:rPr>
              <a:t> org#: </a:t>
            </a:r>
          </a:p>
          <a:p>
            <a:pPr algn="ctr" eaLnBrk="1" hangingPunct="1">
              <a:spcBef>
                <a:spcPct val="0"/>
              </a:spcBef>
              <a:buClrTx/>
              <a:buSzTx/>
              <a:buFontTx/>
              <a:buNone/>
            </a:pPr>
            <a:r>
              <a:rPr lang="en-US" altLang="en-US" sz="2400" dirty="0">
                <a:solidFill>
                  <a:schemeClr val="tx1"/>
                </a:solidFill>
                <a:latin typeface="Garamond" panose="02020404030301010803" pitchFamily="18" charset="0"/>
              </a:rPr>
              <a:t>(</a:t>
            </a:r>
            <a:r>
              <a:rPr lang="en-US" altLang="en-US" sz="2400" dirty="0">
                <a:solidFill>
                  <a:srgbClr val="FF0000"/>
                </a:solidFill>
                <a:latin typeface="Garamond" panose="02020404030301010803" pitchFamily="18" charset="0"/>
              </a:rPr>
              <a:t>club account</a:t>
            </a:r>
            <a:r>
              <a:rPr lang="en-US" altLang="en-US" sz="2400" dirty="0">
                <a:solidFill>
                  <a:schemeClr val="tx1"/>
                </a:solidFill>
                <a:latin typeface="Garamond" panose="02020404030301010803" pitchFamily="18" charset="0"/>
              </a:rPr>
              <a:t>)</a:t>
            </a:r>
          </a:p>
        </p:txBody>
      </p:sp>
      <p:sp>
        <p:nvSpPr>
          <p:cNvPr id="18437" name="TextBox 5"/>
          <p:cNvSpPr txBox="1">
            <a:spLocks noChangeArrowheads="1"/>
          </p:cNvSpPr>
          <p:nvPr/>
        </p:nvSpPr>
        <p:spPr bwMode="auto">
          <a:xfrm>
            <a:off x="7612063" y="5573713"/>
            <a:ext cx="3114675" cy="830262"/>
          </a:xfrm>
          <a:prstGeom prst="rect">
            <a:avLst/>
          </a:prstGeom>
          <a:solidFill>
            <a:schemeClr val="accent1"/>
          </a:solidFill>
          <a:ln w="9525">
            <a:noFill/>
            <a:miter lim="800000"/>
            <a:headEnd/>
            <a:tailEnd/>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400" dirty="0">
                <a:solidFill>
                  <a:schemeClr val="tx1"/>
                </a:solidFill>
                <a:latin typeface="Garamond" panose="02020404030301010803" pitchFamily="18" charset="0"/>
              </a:rPr>
              <a:t>4-digit # to be charged (fund): </a:t>
            </a:r>
            <a:r>
              <a:rPr lang="en-US" altLang="en-US" sz="2400" dirty="0">
                <a:solidFill>
                  <a:srgbClr val="FF0000"/>
                </a:solidFill>
                <a:latin typeface="Garamond" panose="02020404030301010803" pitchFamily="18" charset="0"/>
              </a:rPr>
              <a:t>6216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90">
          <a:fgClr>
            <a:schemeClr val="accent2"/>
          </a:fgClr>
          <a:bgClr>
            <a:schemeClr val="bg1"/>
          </a:bgClr>
        </a:pattFill>
        <a:effectLst/>
      </p:bgPr>
    </p:bg>
    <p:spTree>
      <p:nvGrpSpPr>
        <p:cNvPr id="1" name=""/>
        <p:cNvGrpSpPr/>
        <p:nvPr/>
      </p:nvGrpSpPr>
      <p:grpSpPr>
        <a:xfrm>
          <a:off x="0" y="0"/>
          <a:ext cx="0" cy="0"/>
          <a:chOff x="0" y="0"/>
          <a:chExt cx="0" cy="0"/>
        </a:xfrm>
      </p:grpSpPr>
      <p:sp>
        <p:nvSpPr>
          <p:cNvPr id="19458" name="Title 1"/>
          <p:cNvSpPr>
            <a:spLocks noGrp="1"/>
          </p:cNvSpPr>
          <p:nvPr>
            <p:ph type="ctrTitle"/>
          </p:nvPr>
        </p:nvSpPr>
        <p:spPr>
          <a:xfrm>
            <a:off x="1600199" y="925246"/>
            <a:ext cx="8991600" cy="1645920"/>
          </a:xfrm>
        </p:spPr>
        <p:txBody>
          <a:bodyPr>
            <a:normAutofit/>
          </a:bodyPr>
          <a:lstStyle/>
          <a:p>
            <a:pPr algn="ctr" eaLnBrk="1" hangingPunct="1"/>
            <a:r>
              <a:rPr lang="en-US" altLang="en-US" sz="4400" dirty="0">
                <a:latin typeface="Garamond" panose="02020404030301010803" pitchFamily="18" charset="0"/>
              </a:rPr>
              <a:t>Catering Exemptions</a:t>
            </a:r>
          </a:p>
        </p:txBody>
      </p:sp>
      <p:sp>
        <p:nvSpPr>
          <p:cNvPr id="3" name="Rectangle 2"/>
          <p:cNvSpPr/>
          <p:nvPr/>
        </p:nvSpPr>
        <p:spPr>
          <a:xfrm>
            <a:off x="653256" y="3182081"/>
            <a:ext cx="10885487" cy="24929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9" name="TextBox 2"/>
          <p:cNvSpPr txBox="1">
            <a:spLocks noChangeArrowheads="1"/>
          </p:cNvSpPr>
          <p:nvPr/>
        </p:nvSpPr>
        <p:spPr bwMode="auto">
          <a:xfrm>
            <a:off x="653256" y="3182081"/>
            <a:ext cx="10885487"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 typeface="Wingdings 3" panose="05040102010807070707" pitchFamily="18" charset="2"/>
              <a:buNone/>
            </a:pPr>
            <a:r>
              <a:rPr lang="en-US" altLang="en-US" sz="2600" dirty="0">
                <a:solidFill>
                  <a:schemeClr val="tx1"/>
                </a:solidFill>
                <a:latin typeface="Garamond" panose="02020404030301010803" pitchFamily="18" charset="0"/>
              </a:rPr>
              <a:t>Pre-packaged or outside catering food requires a </a:t>
            </a:r>
            <a:r>
              <a:rPr lang="en-US" altLang="en-US" sz="2600" u="sng" dirty="0">
                <a:solidFill>
                  <a:schemeClr val="tx1"/>
                </a:solidFill>
                <a:latin typeface="Garamond" panose="02020404030301010803" pitchFamily="18" charset="0"/>
                <a:hlinkClick r:id="rId2"/>
              </a:rPr>
              <a:t>Catering Exemption Form</a:t>
            </a:r>
            <a:r>
              <a:rPr lang="en-US" altLang="en-US" sz="2600" dirty="0">
                <a:solidFill>
                  <a:schemeClr val="tx1"/>
                </a:solidFill>
                <a:latin typeface="Garamond" panose="02020404030301010803" pitchFamily="18" charset="0"/>
              </a:rPr>
              <a:t>. This form must be completed by the club and approved by the Catering department. These are reviewed on a case-by-case basis for approval.</a:t>
            </a:r>
          </a:p>
          <a:p>
            <a:pPr algn="ctr" eaLnBrk="1" hangingPunct="1">
              <a:spcBef>
                <a:spcPct val="0"/>
              </a:spcBef>
              <a:buClrTx/>
              <a:buSzTx/>
              <a:buFontTx/>
              <a:buNone/>
            </a:pPr>
            <a:endParaRPr lang="en-US" altLang="en-US" sz="2600" dirty="0">
              <a:solidFill>
                <a:schemeClr val="tx1"/>
              </a:solidFill>
              <a:latin typeface="Garamond" panose="02020404030301010803" pitchFamily="18" charset="0"/>
            </a:endParaRPr>
          </a:p>
          <a:p>
            <a:pPr algn="ctr" eaLnBrk="1" hangingPunct="1">
              <a:spcBef>
                <a:spcPct val="0"/>
              </a:spcBef>
              <a:buClrTx/>
              <a:buSzTx/>
              <a:buFontTx/>
              <a:buNone/>
            </a:pPr>
            <a:r>
              <a:rPr lang="en-US" altLang="en-US" sz="2600" dirty="0">
                <a:solidFill>
                  <a:schemeClr val="tx1"/>
                </a:solidFill>
                <a:latin typeface="Garamond" panose="02020404030301010803" pitchFamily="18" charset="0"/>
              </a:rPr>
              <a:t>Approval from the Student Engagement office is required for </a:t>
            </a:r>
            <a:r>
              <a:rPr lang="en-US" altLang="en-US" sz="2600" b="1" dirty="0">
                <a:solidFill>
                  <a:schemeClr val="tx1"/>
                </a:solidFill>
                <a:latin typeface="Garamond" panose="02020404030301010803" pitchFamily="18" charset="0"/>
              </a:rPr>
              <a:t>homemade food </a:t>
            </a:r>
            <a:r>
              <a:rPr lang="en-US" altLang="en-US" sz="2600" dirty="0">
                <a:solidFill>
                  <a:schemeClr val="tx1"/>
                </a:solidFill>
                <a:latin typeface="Garamond" panose="02020404030301010803" pitchFamily="18" charset="0"/>
              </a:rPr>
              <a:t>to be shared at public events.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720" y="804672"/>
            <a:ext cx="5290456" cy="1373645"/>
          </a:xfrm>
        </p:spPr>
        <p:txBody>
          <a:bodyPr>
            <a:noAutofit/>
          </a:bodyPr>
          <a:lstStyle/>
          <a:p>
            <a:r>
              <a:rPr lang="en-US" sz="4000" dirty="0">
                <a:latin typeface="Garamond" panose="02020404030301010803" pitchFamily="18" charset="0"/>
              </a:rPr>
              <a:t>Student events calendar</a:t>
            </a:r>
          </a:p>
        </p:txBody>
      </p:sp>
      <p:sp>
        <p:nvSpPr>
          <p:cNvPr id="3" name="Content Placeholder 2"/>
          <p:cNvSpPr>
            <a:spLocks noGrp="1"/>
          </p:cNvSpPr>
          <p:nvPr>
            <p:ph idx="1"/>
          </p:nvPr>
        </p:nvSpPr>
        <p:spPr>
          <a:xfrm>
            <a:off x="6692537" y="804672"/>
            <a:ext cx="4815840" cy="5044585"/>
          </a:xfrm>
        </p:spPr>
        <p:txBody>
          <a:bodyPr>
            <a:normAutofit/>
          </a:bodyPr>
          <a:lstStyle/>
          <a:p>
            <a:pPr marL="0" indent="0">
              <a:buNone/>
            </a:pPr>
            <a:r>
              <a:rPr lang="en-US" sz="2000" b="1" dirty="0">
                <a:latin typeface="Garamond" panose="02020404030301010803" pitchFamily="18" charset="0"/>
              </a:rPr>
              <a:t>Once your event is approved and listed on the student events calendar, it will then show up in the places below:</a:t>
            </a:r>
          </a:p>
          <a:p>
            <a:r>
              <a:rPr lang="en-US" sz="2000" dirty="0">
                <a:latin typeface="Garamond" panose="02020404030301010803" pitchFamily="18" charset="0"/>
              </a:rPr>
              <a:t>This Week at Messiah</a:t>
            </a:r>
          </a:p>
          <a:p>
            <a:pPr lvl="1"/>
            <a:r>
              <a:rPr lang="en-US" sz="1700" dirty="0">
                <a:latin typeface="Garamond" panose="02020404030301010803" pitchFamily="18" charset="0"/>
              </a:rPr>
              <a:t>This is a mass email that goes out to all of campus every Monday morning and is a great way to spread word of your event.</a:t>
            </a:r>
          </a:p>
          <a:p>
            <a:r>
              <a:rPr lang="en-US" sz="2000" dirty="0">
                <a:latin typeface="Garamond" panose="02020404030301010803" pitchFamily="18" charset="0"/>
              </a:rPr>
              <a:t>Larsen Student Union TV</a:t>
            </a:r>
          </a:p>
          <a:p>
            <a:endParaRPr lang="en-US" sz="2000" dirty="0">
              <a:latin typeface="Garamond" panose="02020404030301010803" pitchFamily="18" charset="0"/>
            </a:endParaRPr>
          </a:p>
          <a:p>
            <a:pPr marL="0" indent="0">
              <a:buNone/>
            </a:pPr>
            <a:endParaRPr lang="en-US" sz="1600" dirty="0">
              <a:latin typeface="Garamond" panose="02020404030301010803" pitchFamily="18" charset="0"/>
            </a:endParaRPr>
          </a:p>
          <a:p>
            <a:pPr marL="0" indent="0">
              <a:buNone/>
            </a:pPr>
            <a:r>
              <a:rPr lang="en-US" sz="2000" b="1" dirty="0">
                <a:latin typeface="Garamond" panose="02020404030301010803" pitchFamily="18" charset="0"/>
              </a:rPr>
              <a:t>If you want your event advertised in these locations, please fill out the Student Club Calendar of Events form.</a:t>
            </a:r>
          </a:p>
          <a:p>
            <a:pPr marL="0" indent="0">
              <a:buNone/>
            </a:pPr>
            <a:endParaRPr lang="en-US" sz="2000" dirty="0">
              <a:latin typeface="Garamond" panose="02020404030301010803" pitchFamily="18" charset="0"/>
            </a:endParaRPr>
          </a:p>
        </p:txBody>
      </p:sp>
      <p:sp>
        <p:nvSpPr>
          <p:cNvPr id="4" name="Text Placeholder 3"/>
          <p:cNvSpPr>
            <a:spLocks noGrp="1"/>
          </p:cNvSpPr>
          <p:nvPr>
            <p:ph type="body" sz="half" idx="2"/>
          </p:nvPr>
        </p:nvSpPr>
        <p:spPr>
          <a:xfrm>
            <a:off x="367720" y="2946399"/>
            <a:ext cx="5290456" cy="2902858"/>
          </a:xfrm>
        </p:spPr>
        <p:txBody>
          <a:bodyPr>
            <a:normAutofit/>
          </a:bodyPr>
          <a:lstStyle/>
          <a:p>
            <a:pPr marL="342900" indent="-342900" algn="l">
              <a:buClr>
                <a:schemeClr val="bg1"/>
              </a:buClr>
              <a:buFont typeface="Arial" panose="020B0604020202020204" pitchFamily="34" charset="0"/>
              <a:buChar char="•"/>
            </a:pPr>
            <a:r>
              <a:rPr lang="en-US" sz="2000" dirty="0">
                <a:latin typeface="Garamond" panose="02020404030301010803" pitchFamily="18" charset="0"/>
              </a:rPr>
              <a:t>All student/club/org events can be added to the student events calendar. This calendar is a great resource for what’s happening all over campus.</a:t>
            </a:r>
          </a:p>
          <a:p>
            <a:pPr marL="342900" indent="-342900" algn="l">
              <a:buClr>
                <a:schemeClr val="bg1"/>
              </a:buClr>
              <a:buFont typeface="Arial" panose="020B0604020202020204" pitchFamily="34" charset="0"/>
              <a:buChar char="•"/>
            </a:pPr>
            <a:r>
              <a:rPr lang="en-US" sz="2000" dirty="0">
                <a:latin typeface="Garamond" panose="02020404030301010803" pitchFamily="18" charset="0"/>
              </a:rPr>
              <a:t>If you would like to add your club’s </a:t>
            </a:r>
            <a:r>
              <a:rPr lang="en-US" sz="2000" b="1" u="sng" dirty="0">
                <a:latin typeface="Garamond" panose="02020404030301010803" pitchFamily="18" charset="0"/>
              </a:rPr>
              <a:t>approved</a:t>
            </a:r>
            <a:r>
              <a:rPr lang="en-US" sz="2000" dirty="0">
                <a:latin typeface="Garamond" panose="02020404030301010803" pitchFamily="18" charset="0"/>
              </a:rPr>
              <a:t> event to the calendar, please fill out the </a:t>
            </a:r>
            <a:r>
              <a:rPr lang="en-US" sz="2000" dirty="0">
                <a:latin typeface="Garamond" panose="02020404030301010803" pitchFamily="18" charset="0"/>
                <a:hlinkClick r:id="rId3"/>
              </a:rPr>
              <a:t>Student Club Calendar of Events form</a:t>
            </a:r>
            <a:r>
              <a:rPr lang="en-US" sz="2000" dirty="0">
                <a:latin typeface="Garamond" panose="02020404030301010803" pitchFamily="18" charset="0"/>
              </a:rPr>
              <a:t>. (This form is located on the Club Forms page.)</a:t>
            </a:r>
          </a:p>
        </p:txBody>
      </p:sp>
    </p:spTree>
    <p:extLst>
      <p:ext uri="{BB962C8B-B14F-4D97-AF65-F5344CB8AC3E}">
        <p14:creationId xmlns:p14="http://schemas.microsoft.com/office/powerpoint/2010/main" val="1788526281"/>
      </p:ext>
    </p:extLst>
  </p:cSld>
  <p:clrMapOvr>
    <a:masterClrMapping/>
  </p:clrMapOvr>
</p:sld>
</file>

<file path=ppt/theme/theme1.xml><?xml version="1.0" encoding="utf-8"?>
<a:theme xmlns:a="http://schemas.openxmlformats.org/drawingml/2006/main" name="Parcel">
  <a:themeElements>
    <a:clrScheme name="Custom 4">
      <a:dk1>
        <a:srgbClr val="000000"/>
      </a:dk1>
      <a:lt1>
        <a:srgbClr val="FFFFFF"/>
      </a:lt1>
      <a:dk2>
        <a:srgbClr val="4A5356"/>
      </a:dk2>
      <a:lt2>
        <a:srgbClr val="E8E3CE"/>
      </a:lt2>
      <a:accent1>
        <a:srgbClr val="9BAFB5"/>
      </a:accent1>
      <a:accent2>
        <a:srgbClr val="9BAFB5"/>
      </a:accent2>
      <a:accent3>
        <a:srgbClr val="C96731"/>
      </a:accent3>
      <a:accent4>
        <a:srgbClr val="9CA383"/>
      </a:accent4>
      <a:accent5>
        <a:srgbClr val="87795D"/>
      </a:accent5>
      <a:accent6>
        <a:srgbClr val="A0988C"/>
      </a:accent6>
      <a:hlink>
        <a:srgbClr val="000000"/>
      </a:hlink>
      <a:folHlink>
        <a:srgbClr val="000000"/>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Parcel</Template>
  <TotalTime>5432</TotalTime>
  <Words>2741</Words>
  <Application>Microsoft Office PowerPoint</Application>
  <PresentationFormat>Widescreen</PresentationFormat>
  <Paragraphs>232</Paragraphs>
  <Slides>25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Arial</vt:lpstr>
      <vt:lpstr>Garamond</vt:lpstr>
      <vt:lpstr>Gill Sans MT</vt:lpstr>
      <vt:lpstr>Wingdings</vt:lpstr>
      <vt:lpstr>Wingdings 3</vt:lpstr>
      <vt:lpstr>Parcel</vt:lpstr>
      <vt:lpstr>“How and When To” Training For Clubs</vt:lpstr>
      <vt:lpstr>Clubs’ online resources</vt:lpstr>
      <vt:lpstr>Event approval process</vt:lpstr>
      <vt:lpstr>Special Events</vt:lpstr>
      <vt:lpstr>Reserve Rooms – Virtual EMS</vt:lpstr>
      <vt:lpstr>Info collected in Virtual EMS</vt:lpstr>
      <vt:lpstr>Catering</vt:lpstr>
      <vt:lpstr>Catering Exemptions</vt:lpstr>
      <vt:lpstr>Student events calendar</vt:lpstr>
      <vt:lpstr>SGA Purchasing Card</vt:lpstr>
      <vt:lpstr>Important Deadlines</vt:lpstr>
      <vt:lpstr>PowerPoint Presentation</vt:lpstr>
      <vt:lpstr>Tax Exemptions, W-9s, Payment</vt:lpstr>
      <vt:lpstr>Purchases - supplies</vt:lpstr>
      <vt:lpstr>Purchases - Orders</vt:lpstr>
      <vt:lpstr>Reimbursements, Payments, &amp; cash advances</vt:lpstr>
      <vt:lpstr>INVOICE</vt:lpstr>
      <vt:lpstr>RECEIPTS</vt:lpstr>
      <vt:lpstr>Reserve Messiah Fleet</vt:lpstr>
      <vt:lpstr>Messiah Fleet Costs vs Personal Vehicle Costs</vt:lpstr>
      <vt:lpstr>Messiah Press services</vt:lpstr>
      <vt:lpstr>Mass Emails</vt:lpstr>
      <vt:lpstr>PowerPoint Presentation</vt:lpstr>
      <vt:lpstr>Questions???</vt:lpstr>
      <vt:lpstr>Club sports</vt:lpstr>
    </vt:vector>
  </TitlesOfParts>
  <Company>Messiah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and When To” Training For Executive Clubs</dc:title>
  <dc:creator>Scaramuzzino, Sheryl</dc:creator>
  <cp:lastModifiedBy>Barnes, Ashley</cp:lastModifiedBy>
  <cp:revision>280</cp:revision>
  <cp:lastPrinted>2018-09-14T16:57:19Z</cp:lastPrinted>
  <dcterms:created xsi:type="dcterms:W3CDTF">2018-08-17T15:42:06Z</dcterms:created>
  <dcterms:modified xsi:type="dcterms:W3CDTF">2024-09-13T13:59:25Z</dcterms:modified>
</cp:coreProperties>
</file>